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69" r:id="rId2"/>
    <p:sldId id="270" r:id="rId3"/>
    <p:sldId id="271" r:id="rId4"/>
    <p:sldId id="279" r:id="rId5"/>
    <p:sldId id="272" r:id="rId6"/>
    <p:sldId id="256" r:id="rId7"/>
    <p:sldId id="267" r:id="rId8"/>
    <p:sldId id="257" r:id="rId9"/>
    <p:sldId id="264" r:id="rId10"/>
    <p:sldId id="265" r:id="rId11"/>
    <p:sldId id="258" r:id="rId12"/>
    <p:sldId id="266" r:id="rId13"/>
    <p:sldId id="280" r:id="rId14"/>
    <p:sldId id="281" r:id="rId15"/>
    <p:sldId id="273" r:id="rId16"/>
    <p:sldId id="274" r:id="rId17"/>
    <p:sldId id="276" r:id="rId18"/>
    <p:sldId id="275" r:id="rId19"/>
    <p:sldId id="277" r:id="rId20"/>
    <p:sldId id="278" r:id="rId21"/>
    <p:sldId id="282" r:id="rId22"/>
    <p:sldId id="283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13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jpeg>
</file>

<file path=ppt/media/image6.jp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03EF3-C69B-412C-8A7F-B43F135CE8E3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E368A-D79A-4ED0-881C-C116716D7A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820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001713" y="728663"/>
            <a:ext cx="4854575" cy="36417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5D6701-0199-4EF0-8852-4AC91923A4C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911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214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523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235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063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985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스마트폰이나</a:t>
            </a:r>
            <a:r>
              <a:rPr lang="ko-KR" altLang="en-US" dirty="0" smtClean="0"/>
              <a:t> </a:t>
            </a:r>
            <a:r>
              <a:rPr lang="en-US" altLang="ko-KR" dirty="0" smtClean="0"/>
              <a:t>PDA </a:t>
            </a:r>
            <a:r>
              <a:rPr lang="ko-KR" altLang="en-US" dirty="0" smtClean="0"/>
              <a:t>이미지 첨부하기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EDDCB-DA24-4779-B097-3EC8451223A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300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93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60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72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794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20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552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782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14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33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52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57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56C80-4E30-47E8-B287-CEF15E4C4152}" type="datetimeFigureOut">
              <a:rPr lang="ko-KR" altLang="en-US" smtClean="0"/>
              <a:t>2015-10-12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A6E9A-BE5E-4F54-BA2E-BB03AF595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301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13" Type="http://schemas.openxmlformats.org/officeDocument/2006/relationships/image" Target="../media/image25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12" Type="http://schemas.openxmlformats.org/officeDocument/2006/relationships/image" Target="../media/image24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11" Type="http://schemas.openxmlformats.org/officeDocument/2006/relationships/image" Target="../media/image23.jpg"/><Relationship Id="rId5" Type="http://schemas.openxmlformats.org/officeDocument/2006/relationships/image" Target="../media/image17.jpg"/><Relationship Id="rId10" Type="http://schemas.openxmlformats.org/officeDocument/2006/relationships/image" Target="../media/image22.jpg"/><Relationship Id="rId4" Type="http://schemas.openxmlformats.org/officeDocument/2006/relationships/image" Target="../media/image16.jpg"/><Relationship Id="rId9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6.png"/><Relationship Id="rId4" Type="http://schemas.openxmlformats.org/officeDocument/2006/relationships/notesSlide" Target="../notesSlides/notesSlid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43"/>
          <a:stretch/>
        </p:blipFill>
        <p:spPr>
          <a:xfrm>
            <a:off x="4574748" y="519565"/>
            <a:ext cx="4569253" cy="583406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263769"/>
            <a:ext cx="9144000" cy="2405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6" name="직사각형 5"/>
          <p:cNvSpPr/>
          <p:nvPr/>
        </p:nvSpPr>
        <p:spPr>
          <a:xfrm>
            <a:off x="0" y="6353633"/>
            <a:ext cx="9144000" cy="2405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8" name="직사각형 7"/>
          <p:cNvSpPr/>
          <p:nvPr/>
        </p:nvSpPr>
        <p:spPr>
          <a:xfrm>
            <a:off x="2747" y="504368"/>
            <a:ext cx="4572000" cy="584926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10" name="TextBox 9"/>
          <p:cNvSpPr txBox="1"/>
          <p:nvPr/>
        </p:nvSpPr>
        <p:spPr>
          <a:xfrm>
            <a:off x="142844" y="1582602"/>
            <a:ext cx="4429156" cy="1228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92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생각대로 Bold" panose="02000500000000000000" pitchFamily="2" charset="-127"/>
              </a:rPr>
              <a:t>영상처리를 이용한</a:t>
            </a:r>
            <a:endParaRPr lang="en-US" altLang="ko-KR" sz="3692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생각대로 Bold" panose="02000500000000000000" pitchFamily="2" charset="-127"/>
            </a:endParaRPr>
          </a:p>
          <a:p>
            <a:r>
              <a:rPr lang="en-US" altLang="ko-KR" sz="3692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생각대로 Bold" panose="02000500000000000000" pitchFamily="2" charset="-127"/>
              </a:rPr>
              <a:t>BLDC </a:t>
            </a:r>
            <a:r>
              <a:rPr lang="ko-KR" altLang="en-US" sz="3692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굴림" panose="020B0600000101010101" pitchFamily="50" charset="-127"/>
                <a:ea typeface="생각대로 Bold" panose="02000500000000000000" pitchFamily="2" charset="-127"/>
              </a:rPr>
              <a:t>모터제어</a:t>
            </a:r>
            <a:endParaRPr lang="en-US" altLang="ko-KR" sz="3692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굴림" panose="020B0600000101010101" pitchFamily="50" charset="-127"/>
              <a:ea typeface="생각대로 Bold" panose="02000500000000000000" pitchFamily="2" charset="-127"/>
            </a:endParaRPr>
          </a:p>
        </p:txBody>
      </p:sp>
      <p:pic>
        <p:nvPicPr>
          <p:cNvPr id="9" name="Picture 3" descr="C:\Users\정창민\Desktop\111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748" y="519565"/>
            <a:ext cx="4569253" cy="583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415302"/>
      </p:ext>
    </p:extLst>
  </p:cSld>
  <p:clrMapOvr>
    <a:masterClrMapping/>
  </p:clrMapOvr>
  <p:transition advTm="82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136"/>
          <p:cNvSpPr txBox="1"/>
          <p:nvPr/>
        </p:nvSpPr>
        <p:spPr>
          <a:xfrm>
            <a:off x="3950394" y="3539249"/>
            <a:ext cx="460895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가지 변수에 값을 지정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픽셀 값   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 → 1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방문 기록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 →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True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이전 픽셀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(1,2)</a:t>
            </a:r>
          </a:p>
          <a:p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현재 위치가 시작 위치보다 작거나 끝 위치보다 크면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영역 시작 및 끝 위치를 갱신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0394" y="1471626"/>
            <a:ext cx="3749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 픽셀을 검색하여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되는 픽셀 검색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24" name="TextBox 223"/>
          <p:cNvSpPr txBox="1"/>
          <p:nvPr/>
        </p:nvSpPr>
        <p:spPr>
          <a:xfrm>
            <a:off x="369014" y="5861123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검색 순서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+x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→ -x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+y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-y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  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크기</a:t>
            </a:r>
          </a:p>
        </p:txBody>
      </p:sp>
      <p:sp>
        <p:nvSpPr>
          <p:cNvPr id="221" name="줄무늬가 있는 오른쪽 화살표 220"/>
          <p:cNvSpPr/>
          <p:nvPr/>
        </p:nvSpPr>
        <p:spPr>
          <a:xfrm rot="5400000">
            <a:off x="1625805" y="2909846"/>
            <a:ext cx="66356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69668" y="874279"/>
            <a:ext cx="2514832" cy="2104788"/>
            <a:chOff x="469668" y="874279"/>
            <a:chExt cx="2514832" cy="2104788"/>
          </a:xfrm>
        </p:grpSpPr>
        <p:grpSp>
          <p:nvGrpSpPr>
            <p:cNvPr id="117" name="그룹 116"/>
            <p:cNvGrpSpPr/>
            <p:nvPr/>
          </p:nvGrpSpPr>
          <p:grpSpPr>
            <a:xfrm>
              <a:off x="845231" y="874279"/>
              <a:ext cx="2139269" cy="2104788"/>
              <a:chOff x="1162440" y="2824649"/>
              <a:chExt cx="1564508" cy="1564508"/>
            </a:xfrm>
          </p:grpSpPr>
          <p:grpSp>
            <p:nvGrpSpPr>
              <p:cNvPr id="128" name="그룹 127"/>
              <p:cNvGrpSpPr/>
              <p:nvPr/>
            </p:nvGrpSpPr>
            <p:grpSpPr>
              <a:xfrm>
                <a:off x="1162440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130" name="직사각형 129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직사각형 130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직사각형 131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직사각형 132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직사각형 133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직사각형 134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직사각형 137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직사각형 138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직사각형 139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직사각형 140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직사각형 141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직사각형 142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직사각형 143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직사각형 144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직사각형 145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직사각형 146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9" name="아래쪽 화살표 128"/>
              <p:cNvSpPr/>
              <p:nvPr/>
            </p:nvSpPr>
            <p:spPr>
              <a:xfrm>
                <a:off x="1959275" y="3239577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8" name="TextBox 147"/>
            <p:cNvSpPr txBox="1"/>
            <p:nvPr/>
          </p:nvSpPr>
          <p:spPr>
            <a:xfrm>
              <a:off x="1183385" y="1348806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947616" y="1546648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710836" y="179206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69668" y="202063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600829" y="235364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066716" y="235364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532602" y="235364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98490" y="235364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672342" y="3493806"/>
            <a:ext cx="2515397" cy="2117057"/>
            <a:chOff x="672342" y="3493806"/>
            <a:chExt cx="2515397" cy="2117057"/>
          </a:xfrm>
        </p:grpSpPr>
        <p:grpSp>
          <p:nvGrpSpPr>
            <p:cNvPr id="92" name="그룹 91"/>
            <p:cNvGrpSpPr/>
            <p:nvPr/>
          </p:nvGrpSpPr>
          <p:grpSpPr>
            <a:xfrm>
              <a:off x="1070682" y="3493806"/>
              <a:ext cx="2117057" cy="2117057"/>
              <a:chOff x="5191515" y="2824649"/>
              <a:chExt cx="1564508" cy="1564508"/>
            </a:xfrm>
          </p:grpSpPr>
          <p:grpSp>
            <p:nvGrpSpPr>
              <p:cNvPr id="101" name="그룹 100"/>
              <p:cNvGrpSpPr/>
              <p:nvPr/>
            </p:nvGrpSpPr>
            <p:grpSpPr>
              <a:xfrm>
                <a:off x="5191515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103" name="직사각형 102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직사각형 103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직사각형 104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직사각형 105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직사각형 106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직사각형 107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직사각형 108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직사각형 109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직사각형 110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직사각형 111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직사각형 112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직사각형 113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직사각형 114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직사각형 117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직사각형 118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직사각형 135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2" name="아래쪽 화살표 101"/>
              <p:cNvSpPr/>
              <p:nvPr/>
            </p:nvSpPr>
            <p:spPr>
              <a:xfrm>
                <a:off x="6019238" y="3238903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6" name="TextBox 155"/>
            <p:cNvSpPr txBox="1"/>
            <p:nvPr/>
          </p:nvSpPr>
          <p:spPr>
            <a:xfrm>
              <a:off x="1386059" y="399614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150290" y="4193985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913510" y="443939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672342" y="4667967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03503" y="50009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1269390" y="50009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735276" y="50009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2201164" y="50009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cxnSp>
        <p:nvCxnSpPr>
          <p:cNvPr id="164" name="직선 연결선 163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81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그룹 246"/>
          <p:cNvGrpSpPr/>
          <p:nvPr/>
        </p:nvGrpSpPr>
        <p:grpSpPr>
          <a:xfrm>
            <a:off x="1510917" y="3750848"/>
            <a:ext cx="1914633" cy="1564508"/>
            <a:chOff x="4841390" y="2824649"/>
            <a:chExt cx="1914633" cy="156450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5191515" y="2824649"/>
              <a:ext cx="1564508" cy="1564508"/>
              <a:chOff x="5191515" y="2824649"/>
              <a:chExt cx="1564508" cy="1564508"/>
            </a:xfrm>
          </p:grpSpPr>
          <p:grpSp>
            <p:nvGrpSpPr>
              <p:cNvPr id="257" name="그룹 256"/>
              <p:cNvGrpSpPr/>
              <p:nvPr/>
            </p:nvGrpSpPr>
            <p:grpSpPr>
              <a:xfrm>
                <a:off x="5191515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259" name="직사각형 258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0" name="직사각형 259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1" name="직사각형 260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2" name="직사각형 261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3" name="직사각형 262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4" name="직사각형 263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5" name="직사각형 264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6" name="직사각형 265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7" name="직사각형 266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8" name="직사각형 267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9" name="직사각형 268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0" name="직사각형 269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1" name="직사각형 270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2" name="직사각형 271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3" name="직사각형 272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4" name="직사각형 273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58" name="아래쪽 화살표 257"/>
              <p:cNvSpPr/>
              <p:nvPr/>
            </p:nvSpPr>
            <p:spPr>
              <a:xfrm>
                <a:off x="5791291" y="3081466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9" name="TextBox 248"/>
            <p:cNvSpPr txBox="1"/>
            <p:nvPr/>
          </p:nvSpPr>
          <p:spPr>
            <a:xfrm>
              <a:off x="5369087" y="3152621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250" name="TextBox 249"/>
            <p:cNvSpPr txBox="1"/>
            <p:nvPr/>
          </p:nvSpPr>
          <p:spPr>
            <a:xfrm>
              <a:off x="5194768" y="329889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251" name="TextBox 250"/>
            <p:cNvSpPr txBox="1"/>
            <p:nvPr/>
          </p:nvSpPr>
          <p:spPr>
            <a:xfrm>
              <a:off x="5019701" y="348034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252" name="TextBox 251"/>
            <p:cNvSpPr txBox="1"/>
            <p:nvPr/>
          </p:nvSpPr>
          <p:spPr>
            <a:xfrm>
              <a:off x="4841390" y="3649344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  <p:sp>
          <p:nvSpPr>
            <p:cNvPr id="253" name="TextBox 252"/>
            <p:cNvSpPr txBox="1"/>
            <p:nvPr/>
          </p:nvSpPr>
          <p:spPr>
            <a:xfrm>
              <a:off x="493836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254" name="TextBox 253"/>
            <p:cNvSpPr txBox="1"/>
            <p:nvPr/>
          </p:nvSpPr>
          <p:spPr>
            <a:xfrm>
              <a:off x="528282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562728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256" name="TextBox 255"/>
            <p:cNvSpPr txBox="1"/>
            <p:nvPr/>
          </p:nvSpPr>
          <p:spPr>
            <a:xfrm>
              <a:off x="5971747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</p:grpSp>
      <p:grpSp>
        <p:nvGrpSpPr>
          <p:cNvPr id="214" name="그룹 213"/>
          <p:cNvGrpSpPr/>
          <p:nvPr/>
        </p:nvGrpSpPr>
        <p:grpSpPr>
          <a:xfrm>
            <a:off x="5551172" y="614618"/>
            <a:ext cx="1914633" cy="1564508"/>
            <a:chOff x="4841390" y="2824649"/>
            <a:chExt cx="1914633" cy="1564508"/>
          </a:xfrm>
        </p:grpSpPr>
        <p:grpSp>
          <p:nvGrpSpPr>
            <p:cNvPr id="215" name="그룹 214"/>
            <p:cNvGrpSpPr/>
            <p:nvPr/>
          </p:nvGrpSpPr>
          <p:grpSpPr>
            <a:xfrm>
              <a:off x="5191515" y="2824649"/>
              <a:ext cx="1564508" cy="1564508"/>
              <a:chOff x="5191515" y="2824649"/>
              <a:chExt cx="1564508" cy="1564508"/>
            </a:xfrm>
          </p:grpSpPr>
          <p:grpSp>
            <p:nvGrpSpPr>
              <p:cNvPr id="229" name="그룹 228"/>
              <p:cNvGrpSpPr/>
              <p:nvPr/>
            </p:nvGrpSpPr>
            <p:grpSpPr>
              <a:xfrm>
                <a:off x="5191515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231" name="직사각형 230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2" name="직사각형 231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3" name="직사각형 232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4" name="직사각형 233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5" name="직사각형 234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6" name="직사각형 235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7" name="직사각형 236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8" name="직사각형 237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9" name="직사각형 238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0" name="직사각형 239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1" name="직사각형 240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2" name="직사각형 241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3" name="직사각형 242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4" name="직사각형 243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5" name="직사각형 244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6" name="직사각형 245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30" name="아래쪽 화살표 229"/>
              <p:cNvSpPr/>
              <p:nvPr/>
            </p:nvSpPr>
            <p:spPr>
              <a:xfrm>
                <a:off x="5634644" y="3238903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16" name="TextBox 215"/>
            <p:cNvSpPr txBox="1"/>
            <p:nvPr/>
          </p:nvSpPr>
          <p:spPr>
            <a:xfrm>
              <a:off x="5369087" y="3152621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5194768" y="329889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5019701" y="348034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4841390" y="3649344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493836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226" name="TextBox 225"/>
            <p:cNvSpPr txBox="1"/>
            <p:nvPr/>
          </p:nvSpPr>
          <p:spPr>
            <a:xfrm>
              <a:off x="528282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227" name="TextBox 226"/>
            <p:cNvSpPr txBox="1"/>
            <p:nvPr/>
          </p:nvSpPr>
          <p:spPr>
            <a:xfrm>
              <a:off x="562728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228" name="TextBox 227"/>
            <p:cNvSpPr txBox="1"/>
            <p:nvPr/>
          </p:nvSpPr>
          <p:spPr>
            <a:xfrm>
              <a:off x="5971747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023096" y="1920384"/>
            <a:ext cx="3002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주변에 픽셀 값이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이면서 방문기록이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 픽셀이 없는 경우 기록된 이전 픽셀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(1,2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로 이동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163991" y="1953028"/>
            <a:ext cx="3033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주변에 픽셀 값이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이면서 방문기록이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 픽셀이 없는 경우 기록된 이전 픽셀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1,1)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로 이동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023096" y="4970774"/>
            <a:ext cx="2660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기록된 이전 픽셀이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 경우 영역의 끝에 도달했다고 판단 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86" name="그룹 185"/>
          <p:cNvGrpSpPr/>
          <p:nvPr/>
        </p:nvGrpSpPr>
        <p:grpSpPr>
          <a:xfrm>
            <a:off x="1517112" y="614618"/>
            <a:ext cx="1914633" cy="1564508"/>
            <a:chOff x="4841390" y="2824649"/>
            <a:chExt cx="1914633" cy="1564508"/>
          </a:xfrm>
        </p:grpSpPr>
        <p:grpSp>
          <p:nvGrpSpPr>
            <p:cNvPr id="187" name="그룹 186"/>
            <p:cNvGrpSpPr/>
            <p:nvPr/>
          </p:nvGrpSpPr>
          <p:grpSpPr>
            <a:xfrm>
              <a:off x="5191515" y="2824649"/>
              <a:ext cx="1564508" cy="1564508"/>
              <a:chOff x="5191515" y="2824649"/>
              <a:chExt cx="1564508" cy="1564508"/>
            </a:xfrm>
          </p:grpSpPr>
          <p:grpSp>
            <p:nvGrpSpPr>
              <p:cNvPr id="196" name="그룹 195"/>
              <p:cNvGrpSpPr/>
              <p:nvPr/>
            </p:nvGrpSpPr>
            <p:grpSpPr>
              <a:xfrm>
                <a:off x="5191515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198" name="직사각형 197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9" name="직사각형 198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0" name="직사각형 199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1" name="직사각형 200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2" name="직사각형 201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3" name="직사각형 202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4" name="직사각형 203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5" name="직사각형 204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6" name="직사각형 205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7" name="직사각형 206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8" name="직사각형 207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직사각형 208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0" name="직사각형 209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1" name="직사각형 210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2" name="직사각형 211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3" name="직사각형 212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97" name="아래쪽 화살표 196"/>
              <p:cNvSpPr/>
              <p:nvPr/>
            </p:nvSpPr>
            <p:spPr>
              <a:xfrm>
                <a:off x="6009598" y="3238903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88" name="TextBox 187"/>
            <p:cNvSpPr txBox="1"/>
            <p:nvPr/>
          </p:nvSpPr>
          <p:spPr>
            <a:xfrm>
              <a:off x="5369087" y="3152621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5194768" y="329889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190" name="TextBox 189"/>
            <p:cNvSpPr txBox="1"/>
            <p:nvPr/>
          </p:nvSpPr>
          <p:spPr>
            <a:xfrm>
              <a:off x="5019701" y="348034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4841390" y="3649344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493836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0</a:t>
              </a:r>
              <a:endParaRPr lang="ko-KR" altLang="en-US" sz="1000" dirty="0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28282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1</a:t>
              </a:r>
              <a:endParaRPr lang="ko-KR" altLang="en-US" sz="1000" dirty="0"/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627286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2</a:t>
              </a:r>
              <a:endParaRPr lang="ko-KR" altLang="en-US" sz="1000" dirty="0"/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5971747" y="389556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smtClean="0"/>
                <a:t>3</a:t>
              </a:r>
              <a:endParaRPr lang="ko-KR" altLang="en-US" sz="1000" dirty="0"/>
            </a:p>
          </p:txBody>
        </p:sp>
      </p:grpSp>
      <p:sp>
        <p:nvSpPr>
          <p:cNvPr id="219" name="줄무늬가 있는 오른쪽 화살표 218"/>
          <p:cNvSpPr/>
          <p:nvPr/>
        </p:nvSpPr>
        <p:spPr>
          <a:xfrm rot="8738930">
            <a:off x="3310210" y="2922411"/>
            <a:ext cx="1886514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줄무늬가 있는 오른쪽 화살표 220"/>
          <p:cNvSpPr/>
          <p:nvPr/>
        </p:nvSpPr>
        <p:spPr>
          <a:xfrm rot="21259646">
            <a:off x="4075347" y="3758664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줄무늬가 있는 오른쪽 화살표 221"/>
          <p:cNvSpPr/>
          <p:nvPr/>
        </p:nvSpPr>
        <p:spPr>
          <a:xfrm>
            <a:off x="4138346" y="1065609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5" name="TextBox 274"/>
          <p:cNvSpPr txBox="1"/>
          <p:nvPr/>
        </p:nvSpPr>
        <p:spPr>
          <a:xfrm>
            <a:off x="6159482" y="5787579"/>
            <a:ext cx="1986612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루틴 종료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361711" y="3791853"/>
            <a:ext cx="3186322" cy="646331"/>
            <a:chOff x="5361711" y="3882233"/>
            <a:chExt cx="3186322" cy="646331"/>
          </a:xfrm>
        </p:grpSpPr>
        <p:sp>
          <p:nvSpPr>
            <p:cNvPr id="276" name="TextBox 275"/>
            <p:cNvSpPr txBox="1"/>
            <p:nvPr/>
          </p:nvSpPr>
          <p:spPr>
            <a:xfrm>
              <a:off x="7112892" y="3911305"/>
              <a:ext cx="14351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기준값</a:t>
              </a:r>
              <a:endPara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pPr algn="ctr"/>
              <a:r>
                <a:rPr lang="en-US" altLang="ko-KR" sz="16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(Threshold)</a:t>
              </a:r>
              <a:endPara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5361711" y="3882233"/>
              <a:ext cx="14343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영역의 크기</a:t>
              </a:r>
              <a:endPara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pPr algn="ctr"/>
              <a:r>
                <a:rPr lang="en-US" altLang="ko-KR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(</a:t>
              </a:r>
              <a:r>
                <a:rPr lang="en-US" altLang="ko-KR" dirty="0" err="1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nNumber</a:t>
              </a:r>
              <a:r>
                <a:rPr lang="en-US" altLang="ko-KR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)</a:t>
              </a:r>
              <a:r>
                <a:rPr lang="ko-KR" altLang="en-US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endParaRPr lang="ko-KR" altLang="en-US" dirty="0"/>
            </a:p>
          </p:txBody>
        </p:sp>
        <p:sp>
          <p:nvSpPr>
            <p:cNvPr id="278" name="TextBox 277"/>
            <p:cNvSpPr txBox="1"/>
            <p:nvPr/>
          </p:nvSpPr>
          <p:spPr>
            <a:xfrm>
              <a:off x="6796027" y="3904472"/>
              <a:ext cx="2259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&lt;</a:t>
              </a:r>
              <a:endPara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279" name="TextBox 278"/>
          <p:cNvSpPr txBox="1"/>
          <p:nvPr/>
        </p:nvSpPr>
        <p:spPr>
          <a:xfrm>
            <a:off x="7112892" y="4674083"/>
            <a:ext cx="1435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기준값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(Threshold)</a:t>
            </a:r>
            <a:endParaRPr lang="ko-KR" altLang="en-US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0" name="직사각형 279"/>
          <p:cNvSpPr/>
          <p:nvPr/>
        </p:nvSpPr>
        <p:spPr>
          <a:xfrm>
            <a:off x="5361711" y="4645011"/>
            <a:ext cx="14343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크기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281" name="TextBox 280"/>
          <p:cNvSpPr txBox="1"/>
          <p:nvPr/>
        </p:nvSpPr>
        <p:spPr>
          <a:xfrm>
            <a:off x="6796027" y="4667250"/>
            <a:ext cx="225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&gt;</a:t>
            </a:r>
            <a:endParaRPr lang="ko-KR" altLang="en-US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921184" y="2970849"/>
            <a:ext cx="2262158" cy="36933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 제거 루틴 수행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2" name="줄무늬가 있는 오른쪽 화살표 281"/>
          <p:cNvSpPr/>
          <p:nvPr/>
        </p:nvSpPr>
        <p:spPr>
          <a:xfrm rot="362391">
            <a:off x="4058621" y="4598934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3" name="줄무늬가 있는 오른쪽 화살표 282"/>
          <p:cNvSpPr/>
          <p:nvPr/>
        </p:nvSpPr>
        <p:spPr>
          <a:xfrm rot="16200000">
            <a:off x="6719007" y="3344082"/>
            <a:ext cx="470906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4" name="줄무늬가 있는 오른쪽 화살표 283"/>
          <p:cNvSpPr/>
          <p:nvPr/>
        </p:nvSpPr>
        <p:spPr>
          <a:xfrm rot="5400000">
            <a:off x="6719007" y="5223105"/>
            <a:ext cx="470906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5" name="직선 연결선 284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81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79695" y="800974"/>
            <a:ext cx="5660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검출된 숫자 영역과 저장된 숫자를 비교하여 유사성 비교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가장 높은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매칭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퍼센트를 가지는 숫자를 저장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템플릿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매칭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1214" y="4366155"/>
            <a:ext cx="1978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기준 숫자 이미지 로드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" y="3098635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89" y="3098635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03" y="3098635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117" y="3098635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631" y="3098635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6" y="3824728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89" y="3824728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03" y="3824728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117" y="3824728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631" y="3824728"/>
            <a:ext cx="247650" cy="4476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줄무늬가 있는 오른쪽 화살표 34"/>
          <p:cNvSpPr/>
          <p:nvPr/>
        </p:nvSpPr>
        <p:spPr>
          <a:xfrm rot="21176398">
            <a:off x="2612036" y="2718330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2618110" y="2197043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 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크기 조절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줄무늬가 있는 오른쪽 화살표 37"/>
          <p:cNvSpPr/>
          <p:nvPr/>
        </p:nvSpPr>
        <p:spPr>
          <a:xfrm rot="783697">
            <a:off x="2711823" y="4626868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618110" y="5203976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 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크기 조절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덧셈 기호 40"/>
          <p:cNvSpPr/>
          <p:nvPr/>
        </p:nvSpPr>
        <p:spPr>
          <a:xfrm>
            <a:off x="4548839" y="2448926"/>
            <a:ext cx="709910" cy="709910"/>
          </a:xfrm>
          <a:prstGeom prst="mathPlus">
            <a:avLst>
              <a:gd name="adj1" fmla="val 1018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덧셈 기호 41"/>
          <p:cNvSpPr/>
          <p:nvPr/>
        </p:nvSpPr>
        <p:spPr>
          <a:xfrm>
            <a:off x="4548839" y="4773888"/>
            <a:ext cx="709910" cy="709910"/>
          </a:xfrm>
          <a:prstGeom prst="mathPlus">
            <a:avLst>
              <a:gd name="adj1" fmla="val 1018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줄무늬가 있는 오른쪽 화살표 42"/>
          <p:cNvSpPr/>
          <p:nvPr/>
        </p:nvSpPr>
        <p:spPr>
          <a:xfrm>
            <a:off x="6110313" y="2568738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줄무늬가 있는 오른쪽 화살표 43"/>
          <p:cNvSpPr/>
          <p:nvPr/>
        </p:nvSpPr>
        <p:spPr>
          <a:xfrm>
            <a:off x="6110313" y="4893701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5978964" y="2179767"/>
            <a:ext cx="1261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각 픽셀 값 비교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978964" y="4585011"/>
            <a:ext cx="1261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각 픽셀 값 비교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240849" y="4974954"/>
            <a:ext cx="18357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숫자 </a:t>
            </a:r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매칭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82.18%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240849" y="2655582"/>
            <a:ext cx="18357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숫자 </a:t>
            </a:r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매칭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96.73%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749" y="4502481"/>
            <a:ext cx="720215" cy="10803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713" y="2232715"/>
            <a:ext cx="717251" cy="11954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그림 3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464" y="2232715"/>
            <a:ext cx="717251" cy="1196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366" y="4502481"/>
            <a:ext cx="702337" cy="10803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1" name="TextBox 50"/>
          <p:cNvSpPr txBox="1"/>
          <p:nvPr/>
        </p:nvSpPr>
        <p:spPr>
          <a:xfrm>
            <a:off x="5121209" y="5623378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검출된 숫자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095561" y="3429300"/>
            <a:ext cx="1056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검출된 숫자 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713282" y="3429300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기준 숫자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713282" y="5582804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기준 숫자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이미지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55" name="직선 연결선 54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06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1554524" y="1639754"/>
            <a:ext cx="5673286" cy="4227593"/>
            <a:chOff x="1975717" y="447593"/>
            <a:chExt cx="7564381" cy="563679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5717" y="816925"/>
              <a:ext cx="7564381" cy="5267459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975717" y="447593"/>
              <a:ext cx="4748980" cy="400109"/>
            </a:xfrm>
            <a:prstGeom prst="rect">
              <a:avLst/>
            </a:prstGeom>
            <a:solidFill>
              <a:srgbClr val="141715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solidFill>
                    <a:schemeClr val="bg1"/>
                  </a:solidFill>
                </a:defRPr>
              </a:lvl1pPr>
            </a:lstStyle>
            <a:p>
              <a:r>
                <a:rPr lang="ko-KR" altLang="en-US" sz="1350" dirty="0"/>
                <a:t>응용 프로그램 </a:t>
              </a:r>
              <a:r>
                <a:rPr lang="en-US" altLang="ko-KR" sz="1350" dirty="0"/>
                <a:t>-&gt; </a:t>
              </a:r>
              <a:r>
                <a:rPr lang="en-US" altLang="ko-KR" sz="1350" dirty="0" err="1"/>
                <a:t>RecogNum</a:t>
              </a:r>
              <a:r>
                <a:rPr lang="en-US" altLang="ko-KR" sz="1350" dirty="0"/>
                <a:t> </a:t>
              </a:r>
              <a:r>
                <a:rPr lang="ko-KR" altLang="en-US" sz="1350" dirty="0"/>
                <a:t>함수 내부</a:t>
              </a: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3914359" y="2588241"/>
              <a:ext cx="1917290" cy="265471"/>
            </a:xfrm>
            <a:prstGeom prst="rect">
              <a:avLst/>
            </a:prstGeom>
            <a:noFill/>
            <a:ln w="28575">
              <a:solidFill>
                <a:srgbClr val="BD4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893195" y="3078748"/>
              <a:ext cx="1307691" cy="309349"/>
            </a:xfrm>
            <a:prstGeom prst="rect">
              <a:avLst/>
            </a:prstGeom>
            <a:noFill/>
            <a:ln w="28575">
              <a:solidFill>
                <a:srgbClr val="BD4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3914359" y="3144194"/>
              <a:ext cx="680320" cy="265472"/>
            </a:xfrm>
            <a:prstGeom prst="rect">
              <a:avLst/>
            </a:prstGeom>
            <a:noFill/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3916458" y="2850434"/>
              <a:ext cx="678221" cy="265472"/>
            </a:xfrm>
            <a:prstGeom prst="rect">
              <a:avLst/>
            </a:prstGeom>
            <a:noFill/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046023" y="3928722"/>
            <a:ext cx="3026228" cy="507831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50" dirty="0" err="1">
                <a:solidFill>
                  <a:schemeClr val="bg1"/>
                </a:solidFill>
              </a:rPr>
              <a:t>pwm_duty</a:t>
            </a:r>
            <a:r>
              <a:rPr lang="en-US" altLang="ko-KR" sz="1350" dirty="0">
                <a:solidFill>
                  <a:schemeClr val="bg1"/>
                </a:solidFill>
              </a:rPr>
              <a:t> </a:t>
            </a:r>
            <a:r>
              <a:rPr lang="ko-KR" altLang="en-US" sz="1350" dirty="0">
                <a:solidFill>
                  <a:schemeClr val="bg1"/>
                </a:solidFill>
              </a:rPr>
              <a:t>값을 </a:t>
            </a:r>
            <a:r>
              <a:rPr lang="en-US" altLang="ko-KR" sz="1350" dirty="0" err="1">
                <a:solidFill>
                  <a:schemeClr val="bg1"/>
                </a:solidFill>
              </a:rPr>
              <a:t>pwm</a:t>
            </a:r>
            <a:r>
              <a:rPr lang="en-US" altLang="ko-KR" sz="1350" dirty="0">
                <a:solidFill>
                  <a:schemeClr val="bg1"/>
                </a:solidFill>
              </a:rPr>
              <a:t> </a:t>
            </a:r>
            <a:r>
              <a:rPr lang="ko-KR" altLang="en-US" sz="1350" dirty="0">
                <a:solidFill>
                  <a:schemeClr val="bg1"/>
                </a:solidFill>
              </a:rPr>
              <a:t>디바이스의 </a:t>
            </a:r>
            <a:r>
              <a:rPr lang="en-US" altLang="ko-KR" sz="1350" dirty="0" err="1">
                <a:solidFill>
                  <a:schemeClr val="bg1"/>
                </a:solidFill>
              </a:rPr>
              <a:t>ioctl</a:t>
            </a:r>
            <a:r>
              <a:rPr lang="en-US" altLang="ko-KR" sz="1350" dirty="0">
                <a:solidFill>
                  <a:schemeClr val="bg1"/>
                </a:solidFill>
              </a:rPr>
              <a:t> </a:t>
            </a:r>
            <a:r>
              <a:rPr lang="ko-KR" altLang="en-US" sz="1350" dirty="0">
                <a:solidFill>
                  <a:schemeClr val="bg1"/>
                </a:solidFill>
              </a:rPr>
              <a:t>함수에 전달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6514" y="243615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Ioctl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9695" y="800974"/>
            <a:ext cx="7077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검출된 숫자에 해당하는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period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값을 </a:t>
            </a:r>
            <a:r>
              <a:rPr lang="en-US" altLang="ko-KR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pwm_duty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에 저장 후 </a:t>
            </a:r>
            <a:r>
              <a:rPr lang="en-US" altLang="ko-KR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ioctl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호출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440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802696" y="2244436"/>
            <a:ext cx="7561986" cy="4120348"/>
            <a:chOff x="846273" y="471564"/>
            <a:chExt cx="11210651" cy="6502842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961" y="544134"/>
              <a:ext cx="11021963" cy="643027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846273" y="471564"/>
              <a:ext cx="4030525" cy="400109"/>
            </a:xfrm>
            <a:prstGeom prst="rect">
              <a:avLst/>
            </a:prstGeom>
            <a:solidFill>
              <a:srgbClr val="141715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350" dirty="0">
                  <a:solidFill>
                    <a:schemeClr val="bg1"/>
                  </a:solidFill>
                </a:rPr>
                <a:t>디바이스 드라이버 </a:t>
              </a:r>
              <a:r>
                <a:rPr lang="en-US" altLang="ko-KR" sz="1350" dirty="0">
                  <a:solidFill>
                    <a:schemeClr val="bg1"/>
                  </a:solidFill>
                </a:rPr>
                <a:t>-&gt; </a:t>
              </a:r>
              <a:r>
                <a:rPr lang="en-US" altLang="ko-KR" sz="1350" dirty="0" err="1">
                  <a:solidFill>
                    <a:schemeClr val="bg1"/>
                  </a:solidFill>
                </a:rPr>
                <a:t>ioctl</a:t>
              </a:r>
              <a:r>
                <a:rPr lang="en-US" altLang="ko-KR" sz="1350" dirty="0">
                  <a:solidFill>
                    <a:schemeClr val="bg1"/>
                  </a:solidFill>
                </a:rPr>
                <a:t> </a:t>
              </a:r>
              <a:r>
                <a:rPr lang="ko-KR" altLang="en-US" sz="1350" dirty="0">
                  <a:solidFill>
                    <a:schemeClr val="bg1"/>
                  </a:solidFill>
                </a:rPr>
                <a:t>함수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227024" y="1036734"/>
              <a:ext cx="1845890" cy="313095"/>
            </a:xfrm>
            <a:prstGeom prst="rect">
              <a:avLst/>
            </a:prstGeom>
            <a:noFill/>
            <a:ln w="28575">
              <a:solidFill>
                <a:srgbClr val="BD4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646281" y="4121020"/>
              <a:ext cx="1548348" cy="218751"/>
            </a:xfrm>
            <a:prstGeom prst="rect">
              <a:avLst/>
            </a:prstGeom>
            <a:noFill/>
            <a:ln w="28575">
              <a:solidFill>
                <a:srgbClr val="BD4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986053" y="4339771"/>
              <a:ext cx="1620918" cy="246743"/>
            </a:xfrm>
            <a:prstGeom prst="rect">
              <a:avLst/>
            </a:prstGeom>
            <a:noFill/>
            <a:ln w="28575">
              <a:solidFill>
                <a:srgbClr val="BD42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16514" y="243615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Ioctl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9695" y="800974"/>
            <a:ext cx="67714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출력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1. DEV_PWM_RUN :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실행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2. DEV_PWM_STOP :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정지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3. DEV_PWM_DUTYRATE :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속도 제어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pwm_duty_period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963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27" y="1480904"/>
            <a:ext cx="3708573" cy="3771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35699" y="4113198"/>
            <a:ext cx="930565" cy="3763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46" dirty="0">
                <a:solidFill>
                  <a:srgbClr val="FF0000"/>
                </a:solidFill>
              </a:rPr>
              <a:t>ACC</a:t>
            </a:r>
            <a:endParaRPr lang="ko-KR" altLang="en-US" sz="1846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7794" y="4107647"/>
            <a:ext cx="930565" cy="376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46" dirty="0"/>
              <a:t>GND</a:t>
            </a:r>
            <a:endParaRPr lang="ko-KR" altLang="en-US" sz="1846" dirty="0"/>
          </a:p>
        </p:txBody>
      </p:sp>
      <p:sp>
        <p:nvSpPr>
          <p:cNvPr id="7" name="TextBox 6"/>
          <p:cNvSpPr txBox="1"/>
          <p:nvPr/>
        </p:nvSpPr>
        <p:spPr>
          <a:xfrm>
            <a:off x="3147336" y="3919454"/>
            <a:ext cx="930565" cy="376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46" dirty="0">
                <a:solidFill>
                  <a:srgbClr val="0C03BD"/>
                </a:solidFill>
              </a:rPr>
              <a:t>PWM</a:t>
            </a:r>
            <a:endParaRPr lang="ko-KR" altLang="en-US" sz="1846" dirty="0">
              <a:solidFill>
                <a:srgbClr val="0C03BD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29678" y="1802206"/>
            <a:ext cx="3389915" cy="54694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77" dirty="0" smtClean="0">
                <a:solidFill>
                  <a:srgbClr val="FF0000"/>
                </a:solidFill>
              </a:rPr>
              <a:t>ACC</a:t>
            </a:r>
            <a:r>
              <a:rPr lang="en-US" altLang="ko-KR" sz="1477" dirty="0" smtClean="0"/>
              <a:t>             </a:t>
            </a:r>
            <a:r>
              <a:rPr lang="ko-KR" altLang="en-US" sz="1477" dirty="0" smtClean="0"/>
              <a:t>빨간색선</a:t>
            </a:r>
            <a:endParaRPr lang="en-US" altLang="ko-KR" sz="1477" dirty="0"/>
          </a:p>
          <a:p>
            <a:r>
              <a:rPr lang="en-US" altLang="ko-KR" sz="1477" dirty="0"/>
              <a:t>GND</a:t>
            </a:r>
            <a:r>
              <a:rPr lang="ko-KR" altLang="en-US" sz="1477" dirty="0"/>
              <a:t>    　   검정색선 </a:t>
            </a:r>
            <a:r>
              <a:rPr lang="en-US" altLang="ko-KR" sz="1477" dirty="0"/>
              <a:t>+ </a:t>
            </a:r>
            <a:r>
              <a:rPr lang="ko-KR" altLang="en-US" sz="1477" dirty="0"/>
              <a:t>파란색선</a:t>
            </a:r>
            <a:endParaRPr lang="en-US" altLang="ko-KR" sz="1477" dirty="0"/>
          </a:p>
        </p:txBody>
      </p:sp>
      <p:sp>
        <p:nvSpPr>
          <p:cNvPr id="10" name="TextBox 9"/>
          <p:cNvSpPr txBox="1"/>
          <p:nvPr/>
        </p:nvSpPr>
        <p:spPr>
          <a:xfrm>
            <a:off x="4729677" y="2863008"/>
            <a:ext cx="3389915" cy="77425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77" dirty="0" smtClean="0">
                <a:solidFill>
                  <a:srgbClr val="FF0000"/>
                </a:solidFill>
              </a:rPr>
              <a:t>ACC</a:t>
            </a:r>
            <a:r>
              <a:rPr lang="en-US" altLang="ko-KR" sz="1477" dirty="0" smtClean="0"/>
              <a:t>               </a:t>
            </a:r>
            <a:r>
              <a:rPr lang="ko-KR" altLang="en-US" sz="1477" dirty="0"/>
              <a:t>빨간색선</a:t>
            </a:r>
            <a:endParaRPr lang="en-US" altLang="ko-KR" sz="1477" dirty="0"/>
          </a:p>
          <a:p>
            <a:r>
              <a:rPr lang="en-US" altLang="ko-KR" sz="1477" dirty="0"/>
              <a:t>GND</a:t>
            </a:r>
            <a:r>
              <a:rPr lang="ko-KR" altLang="en-US" sz="1477" dirty="0"/>
              <a:t>    　　</a:t>
            </a:r>
            <a:r>
              <a:rPr lang="ko-KR" altLang="en-US" sz="1477" dirty="0" smtClean="0"/>
              <a:t> 검정색선</a:t>
            </a:r>
            <a:endParaRPr lang="en-US" altLang="ko-KR" sz="1477" dirty="0"/>
          </a:p>
          <a:p>
            <a:r>
              <a:rPr lang="en-US" altLang="ko-KR" sz="1477" dirty="0">
                <a:solidFill>
                  <a:srgbClr val="0070C0"/>
                </a:solidFill>
              </a:rPr>
              <a:t>18pin</a:t>
            </a:r>
            <a:r>
              <a:rPr lang="en-US" altLang="ko-KR" sz="1477" dirty="0"/>
              <a:t>            </a:t>
            </a:r>
            <a:r>
              <a:rPr lang="ko-KR" altLang="en-US" sz="1477" dirty="0" smtClean="0"/>
              <a:t>파란색선</a:t>
            </a:r>
            <a:endParaRPr lang="en-US" altLang="ko-KR" sz="1477" dirty="0"/>
          </a:p>
        </p:txBody>
      </p:sp>
      <p:sp>
        <p:nvSpPr>
          <p:cNvPr id="12" name="TextBox 11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79695" y="800974"/>
            <a:ext cx="1560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BLDC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21334" y="5421825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BLDC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68443" y="1459608"/>
            <a:ext cx="1869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BLDC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동작확인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68443" y="2523832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BLDC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365128"/>
              </p:ext>
            </p:extLst>
          </p:nvPr>
        </p:nvGraphicFramePr>
        <p:xfrm>
          <a:off x="4635501" y="3919454"/>
          <a:ext cx="4229100" cy="27025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81129"/>
                <a:gridCol w="214797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구        성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</a:t>
                      </a:r>
                      <a:r>
                        <a:rPr lang="ko-KR" altLang="en-US" sz="1400" dirty="0" smtClean="0"/>
                        <a:t>상 </a:t>
                      </a:r>
                      <a:r>
                        <a:rPr lang="en-US" altLang="ko-KR" sz="1400" dirty="0" smtClean="0"/>
                        <a:t>12</a:t>
                      </a:r>
                      <a:r>
                        <a:rPr lang="ko-KR" altLang="en-US" sz="1400" dirty="0" smtClean="0"/>
                        <a:t>극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정격전압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12 [V] </a:t>
                      </a:r>
                      <a:r>
                        <a:rPr lang="en-US" altLang="ko-KR" sz="1400" kern="1200" dirty="0" smtClean="0">
                          <a:effectLst/>
                        </a:rPr>
                        <a:t>± 10%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최저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smtClean="0"/>
                        <a:t>최대 기동전압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8 ~ 15 [V]</a:t>
                      </a:r>
                      <a:endParaRPr lang="ko-KR" alt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 smtClean="0"/>
                        <a:t>무부하회전수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5300 rpm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en-US" altLang="ko-KR" sz="1400" kern="1200" dirty="0" smtClean="0">
                          <a:effectLst/>
                        </a:rPr>
                        <a:t>± 15%</a:t>
                      </a:r>
                      <a:endParaRPr lang="ko-KR" altLang="en-US" sz="14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 smtClean="0"/>
                        <a:t>무부하전류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0.8 [A] max</a:t>
                      </a:r>
                      <a:endParaRPr lang="ko-KR" altLang="en-US" sz="1400" dirty="0"/>
                    </a:p>
                  </a:txBody>
                  <a:tcPr/>
                </a:tc>
              </a:tr>
              <a:tr h="2730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수명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5000</a:t>
                      </a:r>
                      <a:r>
                        <a:rPr lang="en-US" altLang="ko-KR" sz="1400" baseline="0" dirty="0" smtClean="0"/>
                        <a:t> [</a:t>
                      </a:r>
                      <a:r>
                        <a:rPr lang="en-US" altLang="ko-KR" sz="1400" baseline="0" dirty="0" err="1" smtClean="0"/>
                        <a:t>Hrs</a:t>
                      </a:r>
                      <a:r>
                        <a:rPr lang="en-US" altLang="ko-KR" sz="1400" baseline="0" dirty="0" smtClean="0"/>
                        <a:t>]</a:t>
                      </a:r>
                      <a:endParaRPr lang="ko-KR" altLang="en-US" sz="1400" dirty="0"/>
                    </a:p>
                  </a:txBody>
                  <a:tcPr/>
                </a:tc>
              </a:tr>
              <a:tr h="1803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무게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약 </a:t>
                      </a:r>
                      <a:r>
                        <a:rPr lang="en-US" altLang="ko-KR" sz="1400" dirty="0" smtClean="0"/>
                        <a:t>145 [g]</a:t>
                      </a:r>
                      <a:endParaRPr lang="ko-KR" altLang="en-US" sz="14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진동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2.5 [G] (</a:t>
                      </a:r>
                      <a:r>
                        <a:rPr lang="en-US" altLang="ko-KR" sz="1400" baseline="0" dirty="0" smtClean="0"/>
                        <a:t> 10 ~ 500Hz)</a:t>
                      </a:r>
                      <a:endParaRPr lang="ko-KR" alt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20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577642" y="1068889"/>
            <a:ext cx="3525097" cy="2814396"/>
            <a:chOff x="1007655" y="2369793"/>
            <a:chExt cx="3525097" cy="2814396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655" y="2369793"/>
              <a:ext cx="3525096" cy="28143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직사각형 13"/>
            <p:cNvSpPr/>
            <p:nvPr/>
          </p:nvSpPr>
          <p:spPr bwMode="auto">
            <a:xfrm>
              <a:off x="2160336" y="3359518"/>
              <a:ext cx="2372416" cy="271524"/>
            </a:xfrm>
            <a:prstGeom prst="rect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84406" tIns="42203" rIns="84406" bIns="42203" numCol="1" rtlCol="0" anchor="t" anchorCtr="0" compatLnSpc="1">
              <a:prstTxWarp prst="textNoShape">
                <a:avLst/>
              </a:prstTxWarp>
            </a:bodyPr>
            <a:lstStyle/>
            <a:p>
              <a:pPr defTabSz="844083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 sz="1292" b="1">
                <a:latin typeface="Arial" charset="0"/>
                <a:ea typeface="돋움" pitchFamily="50" charset="-127"/>
              </a:endParaRPr>
            </a:p>
          </p:txBody>
        </p:sp>
      </p:grp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029" y="1185397"/>
            <a:ext cx="1711073" cy="2355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타원 1"/>
          <p:cNvSpPr/>
          <p:nvPr/>
        </p:nvSpPr>
        <p:spPr bwMode="auto">
          <a:xfrm>
            <a:off x="6030532" y="2697497"/>
            <a:ext cx="129530" cy="117754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4406" tIns="42203" rIns="84406" bIns="42203" numCol="1" rtlCol="0" anchor="t" anchorCtr="0" compatLnSpc="1">
            <a:prstTxWarp prst="textNoShape">
              <a:avLst/>
            </a:prstTxWarp>
          </a:bodyPr>
          <a:lstStyle/>
          <a:p>
            <a:pPr defTabSz="844083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292" b="1">
              <a:latin typeface="Arial" charset="0"/>
              <a:ea typeface="돋움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803" y="1895076"/>
            <a:ext cx="2194962" cy="3763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846" dirty="0">
                <a:solidFill>
                  <a:srgbClr val="FF0000"/>
                </a:solidFill>
              </a:rPr>
              <a:t>18PIN(PWM</a:t>
            </a:r>
            <a:r>
              <a:rPr lang="ko-KR" altLang="en-US" sz="1846" dirty="0">
                <a:solidFill>
                  <a:srgbClr val="FF0000"/>
                </a:solidFill>
              </a:rPr>
              <a:t>신호</a:t>
            </a:r>
            <a:r>
              <a:rPr lang="en-US" altLang="ko-KR" sz="1846" dirty="0">
                <a:solidFill>
                  <a:srgbClr val="FF0000"/>
                </a:solidFill>
              </a:rPr>
              <a:t>)</a:t>
            </a:r>
            <a:endParaRPr lang="ko-KR" altLang="en-US" sz="1846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stCxn id="2" idx="7"/>
          </p:cNvCxnSpPr>
          <p:nvPr/>
        </p:nvCxnSpPr>
        <p:spPr>
          <a:xfrm flipV="1">
            <a:off x="6141093" y="2265111"/>
            <a:ext cx="426474" cy="44963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6557279" y="2271461"/>
            <a:ext cx="18923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9695" y="800974"/>
            <a:ext cx="40014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신호를 사용하여 모터 속도 제어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78604" y="3972524"/>
            <a:ext cx="2603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신호 출력 핀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(TOUT2)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66047" y="3972524"/>
            <a:ext cx="27991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타겟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보드의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신호 출력 핀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988857" y="4633653"/>
            <a:ext cx="2783092" cy="488972"/>
            <a:chOff x="577642" y="4696012"/>
            <a:chExt cx="2783092" cy="872837"/>
          </a:xfrm>
        </p:grpSpPr>
        <p:grpSp>
          <p:nvGrpSpPr>
            <p:cNvPr id="28" name="그룹 27"/>
            <p:cNvGrpSpPr/>
            <p:nvPr/>
          </p:nvGrpSpPr>
          <p:grpSpPr>
            <a:xfrm>
              <a:off x="577642" y="4696012"/>
              <a:ext cx="1392381" cy="872837"/>
              <a:chOff x="1319646" y="4904509"/>
              <a:chExt cx="6234453" cy="872837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1319646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8" name="직선 연결선 17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직선 연결선 23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직선 연결선 22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직선 연결선 26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" name="그룹 28"/>
              <p:cNvGrpSpPr/>
              <p:nvPr/>
            </p:nvGrpSpPr>
            <p:grpSpPr>
              <a:xfrm>
                <a:off x="1932710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30" name="직선 연결선 29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직선 연결선 30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직선 연결선 31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직선 연결선 32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그룹 33"/>
              <p:cNvGrpSpPr/>
              <p:nvPr/>
            </p:nvGrpSpPr>
            <p:grpSpPr>
              <a:xfrm>
                <a:off x="2552849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35" name="직선 연결선 3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직선 연결선 3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/>
              <p:cNvGrpSpPr/>
              <p:nvPr/>
            </p:nvGrpSpPr>
            <p:grpSpPr>
              <a:xfrm>
                <a:off x="3186695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40" name="직선 연결선 39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/>
              <p:cNvGrpSpPr/>
              <p:nvPr/>
            </p:nvGrpSpPr>
            <p:grpSpPr>
              <a:xfrm>
                <a:off x="3811793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45" name="직선 연결선 4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그룹 48"/>
              <p:cNvGrpSpPr/>
              <p:nvPr/>
            </p:nvGrpSpPr>
            <p:grpSpPr>
              <a:xfrm>
                <a:off x="4438498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50" name="직선 연결선 49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직선 연결선 50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직선 연결선 51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그룹 53"/>
              <p:cNvGrpSpPr/>
              <p:nvPr/>
            </p:nvGrpSpPr>
            <p:grpSpPr>
              <a:xfrm>
                <a:off x="5051562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55" name="직선 연결선 5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 5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그룹 58"/>
              <p:cNvGrpSpPr/>
              <p:nvPr/>
            </p:nvGrpSpPr>
            <p:grpSpPr>
              <a:xfrm>
                <a:off x="5671701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60" name="직선 연결선 59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연결선 60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직선 연결선 61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직선 연결선 62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그룹 63"/>
              <p:cNvGrpSpPr/>
              <p:nvPr/>
            </p:nvGrpSpPr>
            <p:grpSpPr>
              <a:xfrm>
                <a:off x="6305547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65" name="직선 연결선 6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직선 연결선 6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직선 연결선 6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9" name="그룹 68"/>
              <p:cNvGrpSpPr/>
              <p:nvPr/>
            </p:nvGrpSpPr>
            <p:grpSpPr>
              <a:xfrm>
                <a:off x="6930645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70" name="직선 연결선 69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6" name="그룹 75"/>
            <p:cNvGrpSpPr/>
            <p:nvPr/>
          </p:nvGrpSpPr>
          <p:grpSpPr>
            <a:xfrm>
              <a:off x="1968353" y="4696012"/>
              <a:ext cx="1392381" cy="872837"/>
              <a:chOff x="1319646" y="4904509"/>
              <a:chExt cx="6234453" cy="872837"/>
            </a:xfrm>
          </p:grpSpPr>
          <p:grpSp>
            <p:nvGrpSpPr>
              <p:cNvPr id="77" name="그룹 76"/>
              <p:cNvGrpSpPr/>
              <p:nvPr/>
            </p:nvGrpSpPr>
            <p:grpSpPr>
              <a:xfrm>
                <a:off x="1319646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23" name="직선 연결선 122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직선 연결선 123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직선 연결선 124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직선 연결선 125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8" name="그룹 77"/>
              <p:cNvGrpSpPr/>
              <p:nvPr/>
            </p:nvGrpSpPr>
            <p:grpSpPr>
              <a:xfrm>
                <a:off x="1932710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19" name="직선 연결선 118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직선 연결선 119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직선 연결선 120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직선 연결선 121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그룹 78"/>
              <p:cNvGrpSpPr/>
              <p:nvPr/>
            </p:nvGrpSpPr>
            <p:grpSpPr>
              <a:xfrm>
                <a:off x="2552849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15" name="직선 연결선 11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직선 연결선 11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직선 연결선 11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직선 연결선 11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그룹 79"/>
              <p:cNvGrpSpPr/>
              <p:nvPr/>
            </p:nvGrpSpPr>
            <p:grpSpPr>
              <a:xfrm>
                <a:off x="3186695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11" name="직선 연결선 110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직선 연결선 111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직선 연결선 112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직선 연결선 113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1" name="그룹 80"/>
              <p:cNvGrpSpPr/>
              <p:nvPr/>
            </p:nvGrpSpPr>
            <p:grpSpPr>
              <a:xfrm>
                <a:off x="3811793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07" name="직선 연결선 106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직선 연결선 108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직선 연결선 109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2" name="그룹 81"/>
              <p:cNvGrpSpPr/>
              <p:nvPr/>
            </p:nvGrpSpPr>
            <p:grpSpPr>
              <a:xfrm>
                <a:off x="4438498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103" name="직선 연결선 102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직선 연결선 103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직선 연결선 104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직선 연결선 105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3" name="그룹 82"/>
              <p:cNvGrpSpPr/>
              <p:nvPr/>
            </p:nvGrpSpPr>
            <p:grpSpPr>
              <a:xfrm>
                <a:off x="5051562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99" name="직선 연결선 98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직선 연결선 99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직선 연결선 101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그룹 83"/>
              <p:cNvGrpSpPr/>
              <p:nvPr/>
            </p:nvGrpSpPr>
            <p:grpSpPr>
              <a:xfrm>
                <a:off x="5671701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95" name="직선 연결선 94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직선 연결선 95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직선 연결선 96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직선 연결선 97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그룹 84"/>
              <p:cNvGrpSpPr/>
              <p:nvPr/>
            </p:nvGrpSpPr>
            <p:grpSpPr>
              <a:xfrm>
                <a:off x="6305547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91" name="직선 연결선 90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직선 연결선 91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직선 연결선 92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그룹 85"/>
              <p:cNvGrpSpPr/>
              <p:nvPr/>
            </p:nvGrpSpPr>
            <p:grpSpPr>
              <a:xfrm>
                <a:off x="6930645" y="4904509"/>
                <a:ext cx="623454" cy="872837"/>
                <a:chOff x="2317173" y="4987636"/>
                <a:chExt cx="623454" cy="872837"/>
              </a:xfrm>
            </p:grpSpPr>
            <p:cxnSp>
              <p:nvCxnSpPr>
                <p:cNvPr id="87" name="직선 연결선 86"/>
                <p:cNvCxnSpPr/>
                <p:nvPr/>
              </p:nvCxnSpPr>
              <p:spPr>
                <a:xfrm>
                  <a:off x="2628900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직선 연결선 87"/>
                <p:cNvCxnSpPr/>
                <p:nvPr/>
              </p:nvCxnSpPr>
              <p:spPr>
                <a:xfrm>
                  <a:off x="2940627" y="4987636"/>
                  <a:ext cx="0" cy="872837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직선 연결선 88"/>
                <p:cNvCxnSpPr/>
                <p:nvPr/>
              </p:nvCxnSpPr>
              <p:spPr>
                <a:xfrm>
                  <a:off x="2628900" y="4987636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직선 연결선 89"/>
                <p:cNvCxnSpPr/>
                <p:nvPr/>
              </p:nvCxnSpPr>
              <p:spPr>
                <a:xfrm>
                  <a:off x="2317173" y="5860473"/>
                  <a:ext cx="31172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27" name="그룹 126"/>
          <p:cNvGrpSpPr/>
          <p:nvPr/>
        </p:nvGrpSpPr>
        <p:grpSpPr>
          <a:xfrm>
            <a:off x="988857" y="5946209"/>
            <a:ext cx="2783092" cy="488972"/>
            <a:chOff x="1319646" y="4904509"/>
            <a:chExt cx="6234453" cy="872837"/>
          </a:xfrm>
        </p:grpSpPr>
        <p:grpSp>
          <p:nvGrpSpPr>
            <p:cNvPr id="128" name="그룹 127"/>
            <p:cNvGrpSpPr/>
            <p:nvPr/>
          </p:nvGrpSpPr>
          <p:grpSpPr>
            <a:xfrm>
              <a:off x="1319646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74" name="직선 연결선 173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직선 연결선 174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직선 연결선 175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직선 연결선 176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그룹 128"/>
            <p:cNvGrpSpPr/>
            <p:nvPr/>
          </p:nvGrpSpPr>
          <p:grpSpPr>
            <a:xfrm>
              <a:off x="1932710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70" name="직선 연결선 169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직선 연결선 170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직선 연결선 171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직선 연결선 172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그룹 129"/>
            <p:cNvGrpSpPr/>
            <p:nvPr/>
          </p:nvGrpSpPr>
          <p:grpSpPr>
            <a:xfrm>
              <a:off x="2552849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66" name="직선 연결선 165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직선 연결선 166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직선 연결선 167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직선 연결선 168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그룹 130"/>
            <p:cNvGrpSpPr/>
            <p:nvPr/>
          </p:nvGrpSpPr>
          <p:grpSpPr>
            <a:xfrm>
              <a:off x="3186695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62" name="직선 연결선 161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직선 연결선 162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직선 연결선 163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직선 연결선 164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그룹 131"/>
            <p:cNvGrpSpPr/>
            <p:nvPr/>
          </p:nvGrpSpPr>
          <p:grpSpPr>
            <a:xfrm>
              <a:off x="3811793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58" name="직선 연결선 157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직선 연결선 158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59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60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" name="그룹 132"/>
            <p:cNvGrpSpPr/>
            <p:nvPr/>
          </p:nvGrpSpPr>
          <p:grpSpPr>
            <a:xfrm>
              <a:off x="4438498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54" name="직선 연결선 153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연결선 155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연결선 156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4" name="그룹 133"/>
            <p:cNvGrpSpPr/>
            <p:nvPr/>
          </p:nvGrpSpPr>
          <p:grpSpPr>
            <a:xfrm>
              <a:off x="5051562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50" name="직선 연결선 149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직선 연결선 150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그룹 134"/>
            <p:cNvGrpSpPr/>
            <p:nvPr/>
          </p:nvGrpSpPr>
          <p:grpSpPr>
            <a:xfrm>
              <a:off x="5671701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46" name="직선 연결선 145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직선 연결선 146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직선 연결선 147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직선 연결선 148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그룹 135"/>
            <p:cNvGrpSpPr/>
            <p:nvPr/>
          </p:nvGrpSpPr>
          <p:grpSpPr>
            <a:xfrm>
              <a:off x="6305547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42" name="직선 연결선 141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직선 연결선 142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직선 연결선 143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직선 연결선 144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7" name="그룹 136"/>
            <p:cNvGrpSpPr/>
            <p:nvPr/>
          </p:nvGrpSpPr>
          <p:grpSpPr>
            <a:xfrm>
              <a:off x="6930645" y="4904509"/>
              <a:ext cx="623454" cy="872837"/>
              <a:chOff x="2317173" y="4987636"/>
              <a:chExt cx="623454" cy="872837"/>
            </a:xfrm>
          </p:grpSpPr>
          <p:cxnSp>
            <p:nvCxnSpPr>
              <p:cNvPr id="138" name="직선 연결선 137"/>
              <p:cNvCxnSpPr/>
              <p:nvPr/>
            </p:nvCxnSpPr>
            <p:spPr>
              <a:xfrm>
                <a:off x="2628900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/>
              <p:cNvCxnSpPr/>
              <p:nvPr/>
            </p:nvCxnSpPr>
            <p:spPr>
              <a:xfrm>
                <a:off x="2940627" y="4987636"/>
                <a:ext cx="0" cy="872837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/>
              <p:cNvCxnSpPr/>
              <p:nvPr/>
            </p:nvCxnSpPr>
            <p:spPr>
              <a:xfrm>
                <a:off x="2628900" y="4987636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/>
              <p:cNvCxnSpPr/>
              <p:nvPr/>
            </p:nvCxnSpPr>
            <p:spPr>
              <a:xfrm>
                <a:off x="2317173" y="5860473"/>
                <a:ext cx="311727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78" name="직선 연결선 177"/>
          <p:cNvCxnSpPr/>
          <p:nvPr/>
        </p:nvCxnSpPr>
        <p:spPr>
          <a:xfrm>
            <a:off x="727729" y="4633653"/>
            <a:ext cx="356968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/>
          <p:nvPr/>
        </p:nvCxnSpPr>
        <p:spPr>
          <a:xfrm>
            <a:off x="727729" y="5122625"/>
            <a:ext cx="356968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직선 연결선 181"/>
          <p:cNvCxnSpPr/>
          <p:nvPr/>
        </p:nvCxnSpPr>
        <p:spPr>
          <a:xfrm>
            <a:off x="727729" y="5946209"/>
            <a:ext cx="356968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/>
          <p:cNvCxnSpPr/>
          <p:nvPr/>
        </p:nvCxnSpPr>
        <p:spPr>
          <a:xfrm>
            <a:off x="727729" y="6435181"/>
            <a:ext cx="356968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/>
          <p:cNvSpPr txBox="1"/>
          <p:nvPr/>
        </p:nvSpPr>
        <p:spPr>
          <a:xfrm>
            <a:off x="476371" y="4485631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462074" y="4930120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476371" y="5788057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462074" y="6232546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8" name="줄무늬가 있는 오른쪽 화살표 187"/>
          <p:cNvSpPr/>
          <p:nvPr/>
        </p:nvSpPr>
        <p:spPr>
          <a:xfrm>
            <a:off x="4921378" y="4642997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9" name="줄무늬가 있는 오른쪽 화살표 188"/>
          <p:cNvSpPr/>
          <p:nvPr/>
        </p:nvSpPr>
        <p:spPr>
          <a:xfrm>
            <a:off x="4921378" y="5951658"/>
            <a:ext cx="99918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0" name="TextBox 189"/>
          <p:cNvSpPr txBox="1"/>
          <p:nvPr/>
        </p:nvSpPr>
        <p:spPr>
          <a:xfrm>
            <a:off x="1241532" y="6435181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TOUT2(low frequency)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1241532" y="5122624"/>
            <a:ext cx="2451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TOUT2(high frequency)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5121" name="그룹 5120"/>
          <p:cNvGrpSpPr/>
          <p:nvPr/>
        </p:nvGrpSpPr>
        <p:grpSpPr>
          <a:xfrm>
            <a:off x="6899787" y="4472876"/>
            <a:ext cx="1385888" cy="922589"/>
            <a:chOff x="6871610" y="4638383"/>
            <a:chExt cx="1385888" cy="922589"/>
          </a:xfrm>
        </p:grpSpPr>
        <p:grpSp>
          <p:nvGrpSpPr>
            <p:cNvPr id="180" name="그룹 179"/>
            <p:cNvGrpSpPr/>
            <p:nvPr/>
          </p:nvGrpSpPr>
          <p:grpSpPr>
            <a:xfrm>
              <a:off x="6871610" y="4638383"/>
              <a:ext cx="822584" cy="607203"/>
              <a:chOff x="6212080" y="4909900"/>
              <a:chExt cx="1592343" cy="1175412"/>
            </a:xfrm>
            <a:solidFill>
              <a:schemeClr val="bg1">
                <a:lumMod val="50000"/>
              </a:schemeClr>
            </a:solidFill>
          </p:grpSpPr>
          <p:sp>
            <p:nvSpPr>
              <p:cNvPr id="193" name="원통 192"/>
              <p:cNvSpPr/>
              <p:nvPr/>
            </p:nvSpPr>
            <p:spPr>
              <a:xfrm rot="6732761">
                <a:off x="6179567" y="4942413"/>
                <a:ext cx="1175412" cy="1110386"/>
              </a:xfrm>
              <a:prstGeom prst="can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원통 178"/>
              <p:cNvSpPr/>
              <p:nvPr/>
            </p:nvSpPr>
            <p:spPr>
              <a:xfrm rot="6732761">
                <a:off x="7399479" y="5458961"/>
                <a:ext cx="114300" cy="695588"/>
              </a:xfrm>
              <a:prstGeom prst="can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120" name="오른쪽으로 구부러진 화살표 5119"/>
            <p:cNvSpPr/>
            <p:nvPr/>
          </p:nvSpPr>
          <p:spPr>
            <a:xfrm rot="13878536">
              <a:off x="7255504" y="4558979"/>
              <a:ext cx="752671" cy="1251316"/>
            </a:xfrm>
            <a:prstGeom prst="curvedRightArrow">
              <a:avLst/>
            </a:prstGeom>
            <a:scene3d>
              <a:camera prst="orthographicFront">
                <a:rot lat="17699992" lon="7799980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6" name="TextBox 195"/>
          <p:cNvSpPr txBox="1"/>
          <p:nvPr/>
        </p:nvSpPr>
        <p:spPr>
          <a:xfrm>
            <a:off x="6478453" y="5358634"/>
            <a:ext cx="1978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모터의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회전 속도 증가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5124" name="그룹 5123"/>
          <p:cNvGrpSpPr/>
          <p:nvPr/>
        </p:nvGrpSpPr>
        <p:grpSpPr>
          <a:xfrm>
            <a:off x="6871610" y="5703983"/>
            <a:ext cx="1390558" cy="640861"/>
            <a:chOff x="6871610" y="5903447"/>
            <a:chExt cx="1390558" cy="640861"/>
          </a:xfrm>
        </p:grpSpPr>
        <p:grpSp>
          <p:nvGrpSpPr>
            <p:cNvPr id="197" name="그룹 196"/>
            <p:cNvGrpSpPr/>
            <p:nvPr/>
          </p:nvGrpSpPr>
          <p:grpSpPr>
            <a:xfrm>
              <a:off x="6871610" y="5903447"/>
              <a:ext cx="822584" cy="607203"/>
              <a:chOff x="6212080" y="4909900"/>
              <a:chExt cx="1592343" cy="1175412"/>
            </a:xfrm>
            <a:solidFill>
              <a:schemeClr val="bg1">
                <a:lumMod val="50000"/>
              </a:schemeClr>
            </a:solidFill>
          </p:grpSpPr>
          <p:sp>
            <p:nvSpPr>
              <p:cNvPr id="198" name="원통 197"/>
              <p:cNvSpPr/>
              <p:nvPr/>
            </p:nvSpPr>
            <p:spPr>
              <a:xfrm rot="6732761">
                <a:off x="6179567" y="4942413"/>
                <a:ext cx="1175412" cy="1110386"/>
              </a:xfrm>
              <a:prstGeom prst="can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9" name="원통 198"/>
              <p:cNvSpPr/>
              <p:nvPr/>
            </p:nvSpPr>
            <p:spPr>
              <a:xfrm rot="6732761">
                <a:off x="7399479" y="5458961"/>
                <a:ext cx="114300" cy="695588"/>
              </a:xfrm>
              <a:prstGeom prst="can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0" name="오른쪽으로 구부러진 화살표 199"/>
            <p:cNvSpPr/>
            <p:nvPr/>
          </p:nvSpPr>
          <p:spPr>
            <a:xfrm rot="13878536">
              <a:off x="7499572" y="5781711"/>
              <a:ext cx="234756" cy="1290437"/>
            </a:xfrm>
            <a:prstGeom prst="curvedRightArrow">
              <a:avLst/>
            </a:prstGeom>
            <a:scene3d>
              <a:camera prst="orthographicFront">
                <a:rot lat="17167611" lon="8930466" rev="960691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1" name="TextBox 200"/>
          <p:cNvSpPr txBox="1"/>
          <p:nvPr/>
        </p:nvSpPr>
        <p:spPr>
          <a:xfrm>
            <a:off x="6450276" y="6512893"/>
            <a:ext cx="1978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모터의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회전 속도 감소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1855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정창민\Desktop\KakaoTalk_20151002_1136338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6124"/>
            <a:ext cx="9144000" cy="511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 bwMode="auto">
          <a:xfrm>
            <a:off x="982678" y="4359565"/>
            <a:ext cx="2392881" cy="199407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4406" tIns="42203" rIns="84406" bIns="42203" numCol="1" rtlCol="0" anchor="t" anchorCtr="0" compatLnSpc="1">
            <a:prstTxWarp prst="textNoShape">
              <a:avLst/>
            </a:prstTxWarp>
          </a:bodyPr>
          <a:lstStyle/>
          <a:p>
            <a:pPr defTabSz="844083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292" b="1">
              <a:latin typeface="Arial" charset="0"/>
              <a:ea typeface="돋움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9655" y="4911604"/>
            <a:ext cx="2632804" cy="3054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85" dirty="0">
                <a:solidFill>
                  <a:srgbClr val="FF0000"/>
                </a:solidFill>
              </a:rPr>
              <a:t>PWM PIN </a:t>
            </a:r>
            <a:r>
              <a:rPr lang="ko-KR" altLang="en-US" sz="1385" dirty="0">
                <a:solidFill>
                  <a:srgbClr val="FF0000"/>
                </a:solidFill>
              </a:rPr>
              <a:t>등록 </a:t>
            </a:r>
            <a:r>
              <a:rPr lang="en-US" altLang="ko-KR" sz="1385" dirty="0">
                <a:solidFill>
                  <a:srgbClr val="FF0000"/>
                </a:solidFill>
              </a:rPr>
              <a:t>– TOUT2</a:t>
            </a:r>
            <a:endParaRPr lang="ko-KR" altLang="en-US" sz="1385" dirty="0">
              <a:solidFill>
                <a:srgbClr val="FF0000"/>
              </a:solidFill>
            </a:endParaRPr>
          </a:p>
        </p:txBody>
      </p:sp>
      <p:cxnSp>
        <p:nvCxnSpPr>
          <p:cNvPr id="17" name="직선 화살표 연결선 16"/>
          <p:cNvCxnSpPr/>
          <p:nvPr/>
        </p:nvCxnSpPr>
        <p:spPr bwMode="auto">
          <a:xfrm>
            <a:off x="3408794" y="4459268"/>
            <a:ext cx="764393" cy="60148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직선 화살표 연결선 19"/>
          <p:cNvCxnSpPr/>
          <p:nvPr/>
        </p:nvCxnSpPr>
        <p:spPr bwMode="auto">
          <a:xfrm flipV="1">
            <a:off x="3174670" y="3229593"/>
            <a:ext cx="998516" cy="66468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4239655" y="3080440"/>
            <a:ext cx="997034" cy="3054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85" dirty="0">
                <a:solidFill>
                  <a:srgbClr val="FF0000"/>
                </a:solidFill>
              </a:rPr>
              <a:t>LCD PIN</a:t>
            </a:r>
            <a:endParaRPr lang="ko-KR" altLang="en-US" sz="1385" dirty="0">
              <a:solidFill>
                <a:srgbClr val="FF0000"/>
              </a:solidFill>
            </a:endParaRPr>
          </a:p>
        </p:txBody>
      </p:sp>
      <p:cxnSp>
        <p:nvCxnSpPr>
          <p:cNvPr id="24" name="직선 화살표 연결선 23"/>
          <p:cNvCxnSpPr/>
          <p:nvPr/>
        </p:nvCxnSpPr>
        <p:spPr bwMode="auto">
          <a:xfrm flipV="1">
            <a:off x="3291732" y="3694876"/>
            <a:ext cx="998516" cy="55952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4380332" y="3595977"/>
            <a:ext cx="1316402" cy="3054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85" dirty="0">
                <a:solidFill>
                  <a:srgbClr val="FF0000"/>
                </a:solidFill>
              </a:rPr>
              <a:t>BUZZER PIN</a:t>
            </a:r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741138" y="4558972"/>
            <a:ext cx="997034" cy="30546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385">
                <a:solidFill>
                  <a:srgbClr val="FF0000"/>
                </a:solidFill>
              </a:rPr>
              <a:t>추가</a:t>
            </a:r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79695" y="800974"/>
            <a:ext cx="5439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사용하기 위해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커널에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장치 등록 및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커널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빌드</a:t>
            </a:r>
            <a:endParaRPr lang="ko-KR" altLang="en-US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9947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708" y="1634339"/>
            <a:ext cx="9144001" cy="4029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직사각형 14"/>
          <p:cNvSpPr/>
          <p:nvPr/>
        </p:nvSpPr>
        <p:spPr bwMode="auto">
          <a:xfrm>
            <a:off x="849740" y="2299028"/>
            <a:ext cx="4054604" cy="398814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4406" tIns="42203" rIns="84406" bIns="42203" numCol="1" rtlCol="0" anchor="t" anchorCtr="0" compatLnSpc="1">
            <a:prstTxWarp prst="textNoShape">
              <a:avLst/>
            </a:prstTxWarp>
          </a:bodyPr>
          <a:lstStyle/>
          <a:p>
            <a:pPr defTabSz="844083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292" b="1">
              <a:latin typeface="Arial" charset="0"/>
              <a:ea typeface="돋움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52636" y="2246275"/>
            <a:ext cx="2791695" cy="5186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85" dirty="0">
                <a:solidFill>
                  <a:srgbClr val="FF0000"/>
                </a:solidFill>
              </a:rPr>
              <a:t>S3C2450 2</a:t>
            </a:r>
            <a:r>
              <a:rPr lang="ko-KR" altLang="en-US" sz="1385" dirty="0">
                <a:solidFill>
                  <a:srgbClr val="FF0000"/>
                </a:solidFill>
              </a:rPr>
              <a:t>번째 </a:t>
            </a:r>
            <a:r>
              <a:rPr lang="en-US" altLang="ko-KR" sz="1385" dirty="0">
                <a:solidFill>
                  <a:srgbClr val="FF0000"/>
                </a:solidFill>
              </a:rPr>
              <a:t>PWM TIMER</a:t>
            </a:r>
            <a:r>
              <a:rPr lang="ko-KR" altLang="en-US" sz="1385" dirty="0">
                <a:solidFill>
                  <a:srgbClr val="FF0000"/>
                </a:solidFill>
              </a:rPr>
              <a:t>를 사용하기 위한 요청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9695" y="800974"/>
            <a:ext cx="48221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사용하기 위한 디바이스 드라이버 작성</a:t>
            </a:r>
          </a:p>
        </p:txBody>
      </p:sp>
    </p:spTree>
    <p:extLst>
      <p:ext uri="{BB962C8B-B14F-4D97-AF65-F5344CB8AC3E}">
        <p14:creationId xmlns:p14="http://schemas.microsoft.com/office/powerpoint/2010/main" val="36629146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" y="1434932"/>
            <a:ext cx="9144000" cy="2293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2" y="4492503"/>
            <a:ext cx="9019443" cy="164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07904" y="5095091"/>
            <a:ext cx="997034" cy="3054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23638" y="5291137"/>
            <a:ext cx="997034" cy="305468"/>
          </a:xfrm>
          <a:prstGeom prst="rect">
            <a:avLst/>
          </a:prstGeom>
          <a:noFill/>
          <a:ln w="38100">
            <a:solidFill>
              <a:srgbClr val="0C03BD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56125" y="2076176"/>
            <a:ext cx="1901058" cy="3054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80286" y="2076176"/>
            <a:ext cx="2020951" cy="305468"/>
          </a:xfrm>
          <a:prstGeom prst="rect">
            <a:avLst/>
          </a:prstGeom>
          <a:noFill/>
          <a:ln w="38100">
            <a:solidFill>
              <a:srgbClr val="0C03BD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385" dirty="0">
              <a:solidFill>
                <a:srgbClr val="FF0000"/>
              </a:solidFill>
            </a:endParaRPr>
          </a:p>
        </p:txBody>
      </p:sp>
      <p:cxnSp>
        <p:nvCxnSpPr>
          <p:cNvPr id="18" name="직선 화살표 연결선 17"/>
          <p:cNvCxnSpPr/>
          <p:nvPr/>
        </p:nvCxnSpPr>
        <p:spPr bwMode="auto">
          <a:xfrm flipV="1">
            <a:off x="906421" y="2498435"/>
            <a:ext cx="2700233" cy="245935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직선 화살표 연결선 18"/>
          <p:cNvCxnSpPr/>
          <p:nvPr/>
        </p:nvCxnSpPr>
        <p:spPr bwMode="auto">
          <a:xfrm flipV="1">
            <a:off x="3522155" y="2498435"/>
            <a:ext cx="2068606" cy="2641230"/>
          </a:xfrm>
          <a:prstGeom prst="straightConnector1">
            <a:avLst/>
          </a:prstGeom>
          <a:solidFill>
            <a:schemeClr val="accent1"/>
          </a:solidFill>
          <a:ln w="50800" cap="flat" cmpd="sng" algn="ctr">
            <a:solidFill>
              <a:srgbClr val="0C03BD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79695" y="1083775"/>
            <a:ext cx="2170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포트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TOUT2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설정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9695" y="800974"/>
            <a:ext cx="48221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사용하기 위한 디바이스 드라이버 작성</a:t>
            </a:r>
          </a:p>
        </p:txBody>
      </p:sp>
    </p:spTree>
    <p:extLst>
      <p:ext uri="{BB962C8B-B14F-4D97-AF65-F5344CB8AC3E}">
        <p14:creationId xmlns:p14="http://schemas.microsoft.com/office/powerpoint/2010/main" val="823186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57" r="9685"/>
          <a:stretch/>
        </p:blipFill>
        <p:spPr>
          <a:xfrm>
            <a:off x="1" y="519565"/>
            <a:ext cx="4569253" cy="583406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263769"/>
            <a:ext cx="9144000" cy="2405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6" name="직사각형 5"/>
          <p:cNvSpPr/>
          <p:nvPr/>
        </p:nvSpPr>
        <p:spPr>
          <a:xfrm>
            <a:off x="0" y="6353633"/>
            <a:ext cx="9144000" cy="2405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8" name="직사각형 7"/>
          <p:cNvSpPr/>
          <p:nvPr/>
        </p:nvSpPr>
        <p:spPr>
          <a:xfrm>
            <a:off x="4574747" y="504368"/>
            <a:ext cx="4572000" cy="584926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/>
          </a:p>
        </p:txBody>
      </p:sp>
      <p:sp>
        <p:nvSpPr>
          <p:cNvPr id="11" name="TextBox 10"/>
          <p:cNvSpPr txBox="1"/>
          <p:nvPr/>
        </p:nvSpPr>
        <p:spPr>
          <a:xfrm>
            <a:off x="5214910" y="2350833"/>
            <a:ext cx="3929090" cy="3288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조원 </a:t>
            </a:r>
            <a:r>
              <a:rPr lang="en-US" altLang="ko-KR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: </a:t>
            </a: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김태성</a:t>
            </a:r>
            <a:endParaRPr lang="en-US" altLang="ko-KR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이원희</a:t>
            </a:r>
            <a:endParaRPr lang="en-US" altLang="ko-KR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민세훈</a:t>
            </a:r>
            <a:endParaRPr lang="en-US" altLang="ko-KR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전병헌</a:t>
            </a:r>
            <a:endParaRPr lang="en-US" altLang="ko-KR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정창민</a:t>
            </a:r>
            <a:endParaRPr lang="en-US" altLang="ko-KR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pPr algn="r">
              <a:lnSpc>
                <a:spcPct val="150000"/>
              </a:lnSpc>
            </a:pPr>
            <a:endParaRPr lang="ko-KR" altLang="en-US" sz="2308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34694" y="5716198"/>
            <a:ext cx="4000496" cy="625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발표일 </a:t>
            </a:r>
            <a:r>
              <a:rPr lang="en-US" altLang="ko-KR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:  2015</a:t>
            </a: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년 </a:t>
            </a:r>
            <a:r>
              <a:rPr lang="en-US" altLang="ko-KR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10</a:t>
            </a: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월 </a:t>
            </a:r>
            <a:r>
              <a:rPr lang="en-US" altLang="ko-KR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02</a:t>
            </a:r>
            <a:r>
              <a:rPr lang="ko-KR" altLang="en-US" sz="2308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일</a:t>
            </a:r>
          </a:p>
        </p:txBody>
      </p:sp>
      <p:pic>
        <p:nvPicPr>
          <p:cNvPr id="2051" name="Picture 3" descr="C:\Users\Administrator\Desktop\표지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61577"/>
            <a:ext cx="4572000" cy="5868906"/>
          </a:xfrm>
          <a:prstGeom prst="rect">
            <a:avLst/>
          </a:prstGeom>
          <a:noFill/>
        </p:spPr>
      </p:pic>
      <p:pic>
        <p:nvPicPr>
          <p:cNvPr id="13" name="Picture 3" descr="C:\Users\정창민\Desktop\222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19565"/>
            <a:ext cx="4569254" cy="581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3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34932"/>
            <a:ext cx="9163583" cy="4121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9967" y="2048058"/>
            <a:ext cx="3980282" cy="3054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385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9655" y="1941519"/>
            <a:ext cx="2791695" cy="5186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85" dirty="0">
                <a:solidFill>
                  <a:schemeClr val="bg1"/>
                </a:solidFill>
              </a:rPr>
              <a:t>KDIR</a:t>
            </a:r>
            <a:r>
              <a:rPr lang="ko-KR" altLang="en-US" sz="1385" dirty="0">
                <a:solidFill>
                  <a:schemeClr val="bg1"/>
                </a:solidFill>
              </a:rPr>
              <a:t>의 경로를 </a:t>
            </a:r>
            <a:r>
              <a:rPr lang="ko-KR" altLang="en-US" sz="1385" dirty="0" err="1">
                <a:solidFill>
                  <a:schemeClr val="bg1"/>
                </a:solidFill>
              </a:rPr>
              <a:t>커널</a:t>
            </a:r>
            <a:r>
              <a:rPr lang="ko-KR" altLang="en-US" sz="1385" dirty="0">
                <a:solidFill>
                  <a:schemeClr val="bg1"/>
                </a:solidFill>
              </a:rPr>
              <a:t> 소스가 있는 위치로 변경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제어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9695" y="1033978"/>
            <a:ext cx="26484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디바이스 드라이버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빌드</a:t>
            </a:r>
            <a:endParaRPr lang="ko-KR" altLang="en-US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9695" y="749367"/>
            <a:ext cx="48221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사용하기 위한 디바이스 드라이버 작성</a:t>
            </a:r>
          </a:p>
        </p:txBody>
      </p:sp>
    </p:spTree>
    <p:extLst>
      <p:ext uri="{BB962C8B-B14F-4D97-AF65-F5344CB8AC3E}">
        <p14:creationId xmlns:p14="http://schemas.microsoft.com/office/powerpoint/2010/main" val="25063712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6514" y="243615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 작동 영상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모터 작동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146" y="966355"/>
            <a:ext cx="7069282" cy="530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148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00100" y="2899064"/>
            <a:ext cx="7845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  <a:r>
              <a:rPr lang="en-US" altLang="ko-KR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8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927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3"/>
          <a:stretch/>
        </p:blipFill>
        <p:spPr>
          <a:xfrm flipH="1">
            <a:off x="1501454" y="1993445"/>
            <a:ext cx="1863437" cy="19950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6514" y="24361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개발 목표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891" y="1941490"/>
            <a:ext cx="2826328" cy="208341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827537" y="402490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배경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71534" y="402490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카메라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827537" y="5880005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모터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5349555" y="1827113"/>
            <a:ext cx="1870364" cy="1870364"/>
          </a:xfrm>
          <a:prstGeom prst="ellipse">
            <a:avLst/>
          </a:prstGeom>
          <a:solidFill>
            <a:schemeClr val="accent1">
              <a:alpha val="38000"/>
            </a:schemeClr>
          </a:solidFill>
          <a:ln>
            <a:noFill/>
          </a:ln>
          <a:scene3d>
            <a:camera prst="orthographicFront">
              <a:rot lat="0" lon="17099979" rev="0"/>
            </a:camera>
            <a:lightRig rig="flat" dir="t"/>
          </a:scene3d>
          <a:sp3d prstMaterial="flat">
            <a:bevelB w="838200" h="38100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9695" y="800974"/>
            <a:ext cx="8265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카메라에 의해 촬영된 영상으로부터 최고속도 표지판을 인식하고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표지판에서 숫자를 읽어 모터로 속도를 제어할 수 있는 시스템 구성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62341" y="5726117"/>
            <a:ext cx="11416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개발용 보드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71">
            <a:off x="986252" y="4249270"/>
            <a:ext cx="2893835" cy="1627782"/>
          </a:xfrm>
          <a:prstGeom prst="rect">
            <a:avLst/>
          </a:prstGeom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3" t="14780" r="28691" b="48094"/>
          <a:stretch/>
        </p:blipFill>
        <p:spPr bwMode="auto">
          <a:xfrm rot="5649950">
            <a:off x="5489806" y="4674960"/>
            <a:ext cx="1219200" cy="140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오른쪽으로 구부러진 화살표 22"/>
          <p:cNvSpPr/>
          <p:nvPr/>
        </p:nvSpPr>
        <p:spPr>
          <a:xfrm>
            <a:off x="947816" y="2847049"/>
            <a:ext cx="732153" cy="259067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5541" y="398433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영상전송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32772" y="5433271"/>
            <a:ext cx="1425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PWM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속도제어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오른쪽 화살표 25"/>
          <p:cNvSpPr/>
          <p:nvPr/>
        </p:nvSpPr>
        <p:spPr>
          <a:xfrm>
            <a:off x="3632772" y="5139267"/>
            <a:ext cx="1615503" cy="3750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13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16514" y="243615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조원 및 역할 분담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703065"/>
              </p:ext>
            </p:extLst>
          </p:nvPr>
        </p:nvGraphicFramePr>
        <p:xfrm>
          <a:off x="686462" y="1199574"/>
          <a:ext cx="7318664" cy="5055753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219778"/>
                <a:gridCol w="1016481"/>
                <a:gridCol w="1016481"/>
                <a:gridCol w="1016481"/>
                <a:gridCol w="1016481"/>
                <a:gridCol w="1016481"/>
                <a:gridCol w="1016481"/>
              </a:tblGrid>
              <a:tr h="42380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9.21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9.22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9.23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9.24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10.1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10.2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</a:tr>
              <a:tr h="9263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김태성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9263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전병헌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9263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정창민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9263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민세훈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9263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이원희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1911927" y="1808018"/>
            <a:ext cx="4114800" cy="253916"/>
            <a:chOff x="1911927" y="1974272"/>
            <a:chExt cx="4197928" cy="253916"/>
          </a:xfrm>
        </p:grpSpPr>
        <p:sp>
          <p:nvSpPr>
            <p:cNvPr id="4" name="직사각형 3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065318" y="1974272"/>
              <a:ext cx="159210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문자인식 알고리즘 개발</a:t>
              </a:r>
              <a:endParaRPr lang="ko-KR" altLang="en-US" sz="1050" dirty="0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1911927" y="2701636"/>
            <a:ext cx="4114800" cy="253916"/>
            <a:chOff x="1911927" y="1974272"/>
            <a:chExt cx="4197928" cy="253916"/>
          </a:xfrm>
        </p:grpSpPr>
        <p:sp>
          <p:nvSpPr>
            <p:cNvPr id="24" name="직사각형 23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065318" y="1974272"/>
              <a:ext cx="206819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err="1" smtClean="0"/>
                <a:t>리눅스</a:t>
              </a:r>
              <a:r>
                <a:rPr lang="ko-KR" altLang="en-US" sz="1050" dirty="0" smtClean="0"/>
                <a:t> 및 </a:t>
              </a:r>
              <a:r>
                <a:rPr lang="en-US" altLang="ko-KR" sz="1050" dirty="0" smtClean="0"/>
                <a:t>ARM </a:t>
              </a:r>
              <a:r>
                <a:rPr lang="ko-KR" altLang="en-US" sz="1050" dirty="0" smtClean="0"/>
                <a:t>환경설정</a:t>
              </a:r>
              <a:endParaRPr lang="ko-KR" altLang="en-US" sz="1050" dirty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1911927" y="3667329"/>
            <a:ext cx="2150918" cy="253916"/>
            <a:chOff x="1911927" y="1961614"/>
            <a:chExt cx="4197928" cy="253916"/>
          </a:xfrm>
        </p:grpSpPr>
        <p:sp>
          <p:nvSpPr>
            <p:cNvPr id="27" name="직사각형 26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728022" y="1961614"/>
              <a:ext cx="16745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조사 및 선정</a:t>
              </a:r>
              <a:endParaRPr lang="ko-KR" altLang="en-US" sz="1050" dirty="0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911927" y="4522973"/>
            <a:ext cx="2150918" cy="253916"/>
            <a:chOff x="1911927" y="1961614"/>
            <a:chExt cx="4197928" cy="253916"/>
          </a:xfrm>
        </p:grpSpPr>
        <p:sp>
          <p:nvSpPr>
            <p:cNvPr id="30" name="직사각형 29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728022" y="1961614"/>
              <a:ext cx="16745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조사 및 선정</a:t>
              </a:r>
              <a:endParaRPr lang="ko-KR" altLang="en-US" sz="1050" dirty="0"/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911927" y="5442569"/>
            <a:ext cx="2150918" cy="253916"/>
            <a:chOff x="1911927" y="1961614"/>
            <a:chExt cx="4197928" cy="253916"/>
          </a:xfrm>
        </p:grpSpPr>
        <p:sp>
          <p:nvSpPr>
            <p:cNvPr id="33" name="직사각형 32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728022" y="1961614"/>
              <a:ext cx="16745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조사 및 선정</a:t>
              </a:r>
              <a:endParaRPr lang="ko-KR" altLang="en-US" sz="1050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6026727" y="2036618"/>
            <a:ext cx="1963882" cy="253916"/>
            <a:chOff x="1911927" y="1961614"/>
            <a:chExt cx="4197928" cy="253916"/>
          </a:xfrm>
        </p:grpSpPr>
        <p:sp>
          <p:nvSpPr>
            <p:cNvPr id="36" name="직사각형 35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091073" y="1961614"/>
              <a:ext cx="40187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smtClean="0"/>
                <a:t>시스템 적용 및 통합</a:t>
              </a:r>
              <a:endParaRPr lang="ko-KR" altLang="en-US" sz="1050" dirty="0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6026727" y="2917908"/>
            <a:ext cx="1963882" cy="253916"/>
            <a:chOff x="1911927" y="1961614"/>
            <a:chExt cx="4197928" cy="253916"/>
          </a:xfrm>
        </p:grpSpPr>
        <p:sp>
          <p:nvSpPr>
            <p:cNvPr id="39" name="직사각형 38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091073" y="1961614"/>
              <a:ext cx="40187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smtClean="0"/>
                <a:t>시스템 적용 및 통합</a:t>
              </a:r>
              <a:endParaRPr lang="ko-KR" altLang="en-US" sz="1050" dirty="0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4062845" y="3890072"/>
            <a:ext cx="1963882" cy="253916"/>
            <a:chOff x="1911927" y="1961614"/>
            <a:chExt cx="4197928" cy="253916"/>
          </a:xfrm>
        </p:grpSpPr>
        <p:sp>
          <p:nvSpPr>
            <p:cNvPr id="42" name="직사각형 41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091073" y="1961614"/>
              <a:ext cx="36216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제어 프로그램 작성</a:t>
              </a:r>
              <a:endParaRPr lang="ko-KR" altLang="en-US" sz="1050" dirty="0"/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4062845" y="4735184"/>
            <a:ext cx="1963882" cy="253916"/>
            <a:chOff x="1911927" y="1961614"/>
            <a:chExt cx="4197928" cy="253916"/>
          </a:xfrm>
        </p:grpSpPr>
        <p:sp>
          <p:nvSpPr>
            <p:cNvPr id="48" name="직사각형 47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91073" y="1961614"/>
              <a:ext cx="36216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제어 프로그램 작성</a:t>
              </a:r>
              <a:endParaRPr lang="ko-KR" altLang="en-US" sz="1050" dirty="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4062845" y="5681180"/>
            <a:ext cx="1963882" cy="253916"/>
            <a:chOff x="1911927" y="1961614"/>
            <a:chExt cx="4197928" cy="253916"/>
          </a:xfrm>
        </p:grpSpPr>
        <p:sp>
          <p:nvSpPr>
            <p:cNvPr id="51" name="직사각형 50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91073" y="1961614"/>
              <a:ext cx="36216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/>
                <a:t>모터 제어 프로그램 작성</a:t>
              </a:r>
              <a:endParaRPr lang="ko-KR" altLang="en-US" sz="1050" dirty="0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6026727" y="4107810"/>
            <a:ext cx="1963882" cy="253916"/>
            <a:chOff x="1911927" y="1961614"/>
            <a:chExt cx="4197928" cy="253916"/>
          </a:xfrm>
        </p:grpSpPr>
        <p:sp>
          <p:nvSpPr>
            <p:cNvPr id="54" name="직사각형 53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91073" y="1961614"/>
              <a:ext cx="40187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smtClean="0"/>
                <a:t>시스템 적용 및 통합</a:t>
              </a:r>
              <a:endParaRPr lang="ko-KR" altLang="en-US" sz="1050" dirty="0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6026727" y="4976866"/>
            <a:ext cx="1963882" cy="253916"/>
            <a:chOff x="1911927" y="1961614"/>
            <a:chExt cx="4197928" cy="253916"/>
          </a:xfrm>
        </p:grpSpPr>
        <p:sp>
          <p:nvSpPr>
            <p:cNvPr id="57" name="직사각형 56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091073" y="1961614"/>
              <a:ext cx="40187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smtClean="0"/>
                <a:t>시스템 적용 및 통합</a:t>
              </a:r>
              <a:endParaRPr lang="ko-KR" altLang="en-US" sz="1050" dirty="0"/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6026727" y="5922438"/>
            <a:ext cx="1963882" cy="253916"/>
            <a:chOff x="1911927" y="1961614"/>
            <a:chExt cx="4197928" cy="253916"/>
          </a:xfrm>
        </p:grpSpPr>
        <p:sp>
          <p:nvSpPr>
            <p:cNvPr id="64" name="직사각형 63"/>
            <p:cNvSpPr/>
            <p:nvPr/>
          </p:nvSpPr>
          <p:spPr>
            <a:xfrm>
              <a:off x="1911927" y="1974272"/>
              <a:ext cx="4197928" cy="2286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091073" y="1961614"/>
              <a:ext cx="401878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err="1" smtClean="0"/>
                <a:t>Opencv</a:t>
              </a:r>
              <a:r>
                <a:rPr lang="en-US" altLang="ko-KR" sz="1050" dirty="0" smtClean="0"/>
                <a:t> </a:t>
              </a:r>
              <a:r>
                <a:rPr lang="ko-KR" altLang="en-US" sz="1050" dirty="0" smtClean="0"/>
                <a:t>시스템 적용 및 통합</a:t>
              </a:r>
              <a:endParaRPr lang="ko-KR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399707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시스템 구성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9695" y="800974"/>
            <a:ext cx="8265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카메라에 의해 촬영된 영상으로부터 최고속도 표지판을 인식하고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표지판에서 숫자를 읽어 모터로 속도를 제어할 수 있는 시스템 구성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1254883" y="2526791"/>
            <a:ext cx="3189768" cy="3759710"/>
          </a:xfrm>
          <a:prstGeom prst="roundRect">
            <a:avLst>
              <a:gd name="adj" fmla="val 306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376835" y="1616149"/>
            <a:ext cx="2892056" cy="389296"/>
          </a:xfrm>
          <a:prstGeom prst="roundRect">
            <a:avLst>
              <a:gd name="adj" fmla="val 7381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Camera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1403739" y="3056579"/>
            <a:ext cx="2892056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숫자영역 검출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403739" y="3714059"/>
            <a:ext cx="2892056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영상 </a:t>
            </a:r>
            <a:r>
              <a:rPr lang="ko-KR" altLang="en-US" dirty="0" err="1" smtClean="0">
                <a:solidFill>
                  <a:schemeClr val="tx1"/>
                </a:solidFill>
              </a:rPr>
              <a:t>라벨링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403739" y="4380245"/>
            <a:ext cx="2892056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템플릿 </a:t>
            </a:r>
            <a:r>
              <a:rPr lang="ko-KR" altLang="en-US" dirty="0" err="1" smtClean="0">
                <a:solidFill>
                  <a:schemeClr val="tx1"/>
                </a:solidFill>
              </a:rPr>
              <a:t>매칭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1403739" y="5035946"/>
            <a:ext cx="2892056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숫자 변환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2826327" y="3447654"/>
            <a:ext cx="0" cy="2664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2826327" y="4103355"/>
            <a:ext cx="0" cy="2664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2826327" y="4769541"/>
            <a:ext cx="0" cy="2664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6" idx="2"/>
          </p:cNvCxnSpPr>
          <p:nvPr/>
        </p:nvCxnSpPr>
        <p:spPr>
          <a:xfrm>
            <a:off x="2822863" y="2005445"/>
            <a:ext cx="0" cy="1051134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849767" y="2104717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전송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76835" y="2616753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opencv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5356633" y="2526791"/>
            <a:ext cx="3569158" cy="1842970"/>
          </a:xfrm>
          <a:prstGeom prst="roundRect">
            <a:avLst>
              <a:gd name="adj" fmla="val 3068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5460542" y="3056579"/>
            <a:ext cx="3361340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User </a:t>
            </a:r>
            <a:r>
              <a:rPr lang="ko-KR" altLang="en-US" dirty="0" smtClean="0">
                <a:solidFill>
                  <a:schemeClr val="tx1"/>
                </a:solidFill>
              </a:rPr>
              <a:t>에서 </a:t>
            </a:r>
            <a:r>
              <a:rPr lang="en-US" altLang="ko-KR" dirty="0" smtClean="0">
                <a:solidFill>
                  <a:schemeClr val="tx1"/>
                </a:solidFill>
              </a:rPr>
              <a:t>Kernel</a:t>
            </a:r>
            <a:r>
              <a:rPr lang="ko-KR" altLang="en-US" dirty="0" smtClean="0">
                <a:solidFill>
                  <a:schemeClr val="tx1"/>
                </a:solidFill>
              </a:rPr>
              <a:t>로 데이터 복사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460542" y="3714059"/>
            <a:ext cx="3361340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PWM </a:t>
            </a:r>
            <a:r>
              <a:rPr lang="ko-KR" altLang="en-US" dirty="0" smtClean="0">
                <a:solidFill>
                  <a:schemeClr val="tx1"/>
                </a:solidFill>
              </a:rPr>
              <a:t>출력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9" name="직선 화살표 연결선 38"/>
          <p:cNvCxnSpPr/>
          <p:nvPr/>
        </p:nvCxnSpPr>
        <p:spPr>
          <a:xfrm>
            <a:off x="7117772" y="3447654"/>
            <a:ext cx="0" cy="2664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668280" y="2616753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디바이스 드라이버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5664011" y="4841298"/>
            <a:ext cx="2892056" cy="389296"/>
          </a:xfrm>
          <a:prstGeom prst="roundRect">
            <a:avLst>
              <a:gd name="adj" fmla="val 7381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Motor</a:t>
            </a:r>
            <a:endParaRPr lang="ko-KR" altLang="en-US" dirty="0"/>
          </a:p>
        </p:txBody>
      </p:sp>
      <p:cxnSp>
        <p:nvCxnSpPr>
          <p:cNvPr id="44" name="직선 화살표 연결선 43"/>
          <p:cNvCxnSpPr>
            <a:endCxn id="43" idx="0"/>
          </p:cNvCxnSpPr>
          <p:nvPr/>
        </p:nvCxnSpPr>
        <p:spPr>
          <a:xfrm flipH="1">
            <a:off x="7110039" y="4133993"/>
            <a:ext cx="7733" cy="7073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117772" y="4452002"/>
            <a:ext cx="841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TOUT2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403739" y="5691647"/>
            <a:ext cx="2892056" cy="389296"/>
          </a:xfrm>
          <a:prstGeom prst="roundRect">
            <a:avLst>
              <a:gd name="adj" fmla="val 7381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solidFill>
                  <a:schemeClr val="tx1"/>
                </a:solidFill>
              </a:rPr>
              <a:t>Ioctl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호출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2826327" y="5425242"/>
            <a:ext cx="0" cy="26640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 51"/>
          <p:cNvCxnSpPr>
            <a:stCxn id="2" idx="2"/>
            <a:endCxn id="34" idx="0"/>
          </p:cNvCxnSpPr>
          <p:nvPr/>
        </p:nvCxnSpPr>
        <p:spPr>
          <a:xfrm rot="5400000" flipH="1" flipV="1">
            <a:off x="3115634" y="2260923"/>
            <a:ext cx="3759710" cy="4291445"/>
          </a:xfrm>
          <a:prstGeom prst="bentConnector5">
            <a:avLst>
              <a:gd name="adj1" fmla="val -6080"/>
              <a:gd name="adj2" fmla="val 47790"/>
              <a:gd name="adj3" fmla="val 106080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4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그림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936" y="1900361"/>
            <a:ext cx="2380571" cy="178542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79695" y="800974"/>
            <a:ext cx="63273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카메라에 의해 검출된 영상에서 목표 영상의 존재 여부 판별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1. Red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에 해당하는 영역을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로 변환하고 나머지는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으로 변환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2.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변환된 영상에서 원을 검출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3.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원의 개수만큼 이미지를 복사 후 이진화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숫자 영역 검출</a:t>
            </a: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22" y="1900361"/>
            <a:ext cx="2385531" cy="1789148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399" y="1900361"/>
            <a:ext cx="2379991" cy="1784993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748" y="5084938"/>
            <a:ext cx="952500" cy="952500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192" y="5032983"/>
            <a:ext cx="952500" cy="952500"/>
          </a:xfrm>
          <a:prstGeom prst="rect">
            <a:avLst/>
          </a:prstGeom>
        </p:spPr>
      </p:pic>
      <p:sp>
        <p:nvSpPr>
          <p:cNvPr id="49" name="줄무늬가 있는 오른쪽 화살표 48"/>
          <p:cNvSpPr/>
          <p:nvPr/>
        </p:nvSpPr>
        <p:spPr>
          <a:xfrm>
            <a:off x="2708820" y="2586402"/>
            <a:ext cx="582612" cy="412909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줄무늬가 있는 오른쪽 화살표 49"/>
          <p:cNvSpPr/>
          <p:nvPr/>
        </p:nvSpPr>
        <p:spPr>
          <a:xfrm>
            <a:off x="5779357" y="2586402"/>
            <a:ext cx="582612" cy="412909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줄무늬가 있는 오른쪽 화살표 50"/>
          <p:cNvSpPr/>
          <p:nvPr/>
        </p:nvSpPr>
        <p:spPr>
          <a:xfrm>
            <a:off x="2762787" y="5354733"/>
            <a:ext cx="582612" cy="412909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2" name="줄무늬가 있는 오른쪽 화살표 51"/>
          <p:cNvSpPr/>
          <p:nvPr/>
        </p:nvSpPr>
        <p:spPr>
          <a:xfrm>
            <a:off x="5779357" y="5354733"/>
            <a:ext cx="582612" cy="412909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3" name="TextBox 52"/>
          <p:cNvSpPr txBox="1"/>
          <p:nvPr/>
        </p:nvSpPr>
        <p:spPr>
          <a:xfrm>
            <a:off x="869617" y="3756070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원본 영상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942924" y="3756070"/>
            <a:ext cx="10070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HSV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변환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734828" y="3756070"/>
            <a:ext cx="1396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Red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 검출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6" name="그림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22" y="4626783"/>
            <a:ext cx="2385531" cy="1789148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869617" y="6415931"/>
            <a:ext cx="11416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회색화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025112" y="6415931"/>
            <a:ext cx="1200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원 영역 복사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211860" y="641593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이진화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0" name="줄무늬가 있는 오른쪽 화살표 59"/>
          <p:cNvSpPr/>
          <p:nvPr/>
        </p:nvSpPr>
        <p:spPr>
          <a:xfrm rot="5400000">
            <a:off x="1241858" y="4133000"/>
            <a:ext cx="440456" cy="412909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61" name="직선 연결선 60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55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958231"/>
              </p:ext>
            </p:extLst>
          </p:nvPr>
        </p:nvGraphicFramePr>
        <p:xfrm>
          <a:off x="432157" y="2738388"/>
          <a:ext cx="2844300" cy="298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</a:tblGrid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135091"/>
              </p:ext>
            </p:extLst>
          </p:nvPr>
        </p:nvGraphicFramePr>
        <p:xfrm>
          <a:off x="4128000" y="2734447"/>
          <a:ext cx="2844300" cy="298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  <a:gridCol w="142215"/>
              </a:tblGrid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1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2</a:t>
                      </a:r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41920"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/>
                    </a:p>
                  </a:txBody>
                  <a:tcPr marL="0" marR="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61562" y="5897296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이진화 된 영상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56465" y="5897296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수행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줄무늬가 있는 오른쪽 화살표 7"/>
          <p:cNvSpPr/>
          <p:nvPr/>
        </p:nvSpPr>
        <p:spPr>
          <a:xfrm>
            <a:off x="3333015" y="3937990"/>
            <a:ext cx="750093" cy="810706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2221986" y="3106845"/>
            <a:ext cx="269732" cy="26973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767591" y="2836249"/>
            <a:ext cx="269732" cy="26973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>
            <a:stCxn id="11" idx="7"/>
          </p:cNvCxnSpPr>
          <p:nvPr/>
        </p:nvCxnSpPr>
        <p:spPr>
          <a:xfrm flipV="1">
            <a:off x="2452217" y="2622585"/>
            <a:ext cx="485010" cy="52376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936620" y="2613060"/>
            <a:ext cx="98800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stCxn id="12" idx="7"/>
          </p:cNvCxnSpPr>
          <p:nvPr/>
        </p:nvCxnSpPr>
        <p:spPr>
          <a:xfrm flipV="1">
            <a:off x="997822" y="2612196"/>
            <a:ext cx="310906" cy="26355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308728" y="2612196"/>
            <a:ext cx="861419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08728" y="232847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값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0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15965" y="2345586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값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255</a:t>
            </a:r>
            <a:endParaRPr lang="ko-KR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9695" y="800974"/>
            <a:ext cx="79640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▣ 이진화된 영상에서 숫자 영역에 대해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수행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1.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(1, 1)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부터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x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축 방향으로 픽셀의 값이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되는 첫 번째 픽셀을 검색</a:t>
            </a:r>
          </a:p>
          <a:p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2.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픽셀의 값이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되는 첫 번째 픽셀과 연속되는 동일한 값을 가지는 픽셀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마킹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3.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첫 번째 영역의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마킹이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끝나면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마킹이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되지 않은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의 값을 가지는 픽셀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검색</a:t>
            </a:r>
            <a:endParaRPr lang="en-US" altLang="ko-KR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4.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일정 크기 이하</a:t>
            </a:r>
            <a:r>
              <a:rPr lang="en-US" altLang="ko-KR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(Threshold) 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경우 </a:t>
            </a:r>
            <a:r>
              <a:rPr lang="ko-KR" altLang="en-US" sz="16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마킹을</a:t>
            </a:r>
            <a:r>
              <a:rPr lang="ko-KR" altLang="en-US" sz="1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수행하지 않음</a:t>
            </a:r>
            <a:endParaRPr lang="ko-KR" altLang="en-US" sz="16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345359"/>
              </p:ext>
            </p:extLst>
          </p:nvPr>
        </p:nvGraphicFramePr>
        <p:xfrm>
          <a:off x="8105463" y="2816369"/>
          <a:ext cx="476544" cy="11889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424"/>
                <a:gridCol w="79424"/>
                <a:gridCol w="79424"/>
                <a:gridCol w="79424"/>
                <a:gridCol w="79424"/>
                <a:gridCol w="79424"/>
              </a:tblGrid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703412"/>
              </p:ext>
            </p:extLst>
          </p:nvPr>
        </p:nvGraphicFramePr>
        <p:xfrm>
          <a:off x="7986327" y="4507050"/>
          <a:ext cx="714816" cy="11889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424"/>
                <a:gridCol w="79424"/>
                <a:gridCol w="79424"/>
                <a:gridCol w="79424"/>
                <a:gridCol w="79424"/>
                <a:gridCol w="79424"/>
                <a:gridCol w="79424"/>
                <a:gridCol w="79424"/>
                <a:gridCol w="79424"/>
              </a:tblGrid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  <a:tr h="79260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30" name="직사각형 29"/>
          <p:cNvSpPr/>
          <p:nvPr/>
        </p:nvSpPr>
        <p:spPr>
          <a:xfrm>
            <a:off x="4555548" y="3160568"/>
            <a:ext cx="858116" cy="21284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5553292" y="3160569"/>
            <a:ext cx="1273535" cy="212840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줄무늬가 있는 오른쪽 화살표 31"/>
          <p:cNvSpPr/>
          <p:nvPr/>
        </p:nvSpPr>
        <p:spPr>
          <a:xfrm>
            <a:off x="7119078" y="3021852"/>
            <a:ext cx="750093" cy="810706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줄무늬가 있는 오른쪽 화살표 32"/>
          <p:cNvSpPr/>
          <p:nvPr/>
        </p:nvSpPr>
        <p:spPr>
          <a:xfrm>
            <a:off x="7119078" y="4748696"/>
            <a:ext cx="750093" cy="810706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7751265" y="589729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숫자 검출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19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50394" y="1471626"/>
            <a:ext cx="3449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값이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되는 첫 번째 픽셀 검색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950394" y="3536673"/>
            <a:ext cx="479490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픽셀 정보 및 영역의 시작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끝 위치 저장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픽셀 값   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 → 1	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방문 기록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 →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True</a:t>
            </a:r>
          </a:p>
          <a:p>
            <a:r>
              <a:rPr lang="en-US" altLang="ko-KR" sz="14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이전 픽셀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False</a:t>
            </a:r>
          </a:p>
          <a:p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영역 시작 및 끝 위치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크기를 저장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1</a:t>
            </a:r>
          </a:p>
        </p:txBody>
      </p:sp>
      <p:grpSp>
        <p:nvGrpSpPr>
          <p:cNvPr id="416" name="그룹 415"/>
          <p:cNvGrpSpPr/>
          <p:nvPr/>
        </p:nvGrpSpPr>
        <p:grpSpPr>
          <a:xfrm>
            <a:off x="469668" y="871785"/>
            <a:ext cx="2550955" cy="2116016"/>
            <a:chOff x="469668" y="871785"/>
            <a:chExt cx="2550955" cy="2116016"/>
          </a:xfrm>
        </p:grpSpPr>
        <p:grpSp>
          <p:nvGrpSpPr>
            <p:cNvPr id="116" name="그룹 115"/>
            <p:cNvGrpSpPr/>
            <p:nvPr/>
          </p:nvGrpSpPr>
          <p:grpSpPr>
            <a:xfrm>
              <a:off x="904607" y="871785"/>
              <a:ext cx="2116016" cy="2116016"/>
              <a:chOff x="1162440" y="989734"/>
              <a:chExt cx="1564508" cy="1564508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1162440" y="989734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9" name="직사각형 8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직사각형 20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직사각형 23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직사각형 24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8" name="직사각형 27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직사각형 28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직사각형 29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직사각형 30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직사각형 31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직사각형 32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직사각형 33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직사각형 34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직사각형 35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직사각형 36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직사각형 37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9" name="직사각형 38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" name="아래쪽 화살표 1"/>
              <p:cNvSpPr/>
              <p:nvPr/>
            </p:nvSpPr>
            <p:spPr>
              <a:xfrm>
                <a:off x="1777758" y="1259799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0" name="TextBox 119"/>
            <p:cNvSpPr txBox="1"/>
            <p:nvPr/>
          </p:nvSpPr>
          <p:spPr>
            <a:xfrm>
              <a:off x="1183385" y="1385369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947616" y="1583211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710836" y="182862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69668" y="205719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600829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066716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1532602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1998490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sp>
        <p:nvSpPr>
          <p:cNvPr id="221" name="줄무늬가 있는 오른쪽 화살표 220"/>
          <p:cNvSpPr/>
          <p:nvPr/>
        </p:nvSpPr>
        <p:spPr>
          <a:xfrm rot="5400000">
            <a:off x="1625805" y="2909846"/>
            <a:ext cx="66356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TextBox 223"/>
          <p:cNvSpPr txBox="1"/>
          <p:nvPr/>
        </p:nvSpPr>
        <p:spPr>
          <a:xfrm>
            <a:off x="369014" y="5861123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검색 순서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+x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→ -x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+y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-y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  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크기</a:t>
            </a:r>
          </a:p>
        </p:txBody>
      </p:sp>
      <p:grpSp>
        <p:nvGrpSpPr>
          <p:cNvPr id="417" name="그룹 416"/>
          <p:cNvGrpSpPr/>
          <p:nvPr/>
        </p:nvGrpSpPr>
        <p:grpSpPr>
          <a:xfrm>
            <a:off x="611081" y="3486269"/>
            <a:ext cx="2575384" cy="2116016"/>
            <a:chOff x="611081" y="3486269"/>
            <a:chExt cx="2575384" cy="2116016"/>
          </a:xfrm>
        </p:grpSpPr>
        <p:grpSp>
          <p:nvGrpSpPr>
            <p:cNvPr id="117" name="그룹 116"/>
            <p:cNvGrpSpPr/>
            <p:nvPr/>
          </p:nvGrpSpPr>
          <p:grpSpPr>
            <a:xfrm>
              <a:off x="1070449" y="3486269"/>
              <a:ext cx="2116016" cy="2116016"/>
              <a:chOff x="5191515" y="989734"/>
              <a:chExt cx="1564508" cy="1564508"/>
            </a:xfrm>
          </p:grpSpPr>
          <p:grpSp>
            <p:nvGrpSpPr>
              <p:cNvPr id="41" name="그룹 40"/>
              <p:cNvGrpSpPr/>
              <p:nvPr/>
            </p:nvGrpSpPr>
            <p:grpSpPr>
              <a:xfrm>
                <a:off x="5191515" y="989734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42" name="직사각형 41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직사각형 42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4" name="직사각형 43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직사각형 44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6" name="직사각형 45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직사각형 46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직사각형 47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9" name="직사각형 48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직사각형 49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직사각형 50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직사각형 51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직사각형 52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직사각형 53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직사각형 54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6" name="직사각형 55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7" name="직사각형 56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58" name="아래쪽 화살표 57"/>
              <p:cNvSpPr/>
              <p:nvPr/>
            </p:nvSpPr>
            <p:spPr>
              <a:xfrm>
                <a:off x="5806833" y="1259799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8" name="TextBox 407"/>
            <p:cNvSpPr txBox="1"/>
            <p:nvPr/>
          </p:nvSpPr>
          <p:spPr>
            <a:xfrm>
              <a:off x="1324798" y="4001492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409" name="TextBox 408"/>
            <p:cNvSpPr txBox="1"/>
            <p:nvPr/>
          </p:nvSpPr>
          <p:spPr>
            <a:xfrm>
              <a:off x="1089029" y="419933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410" name="TextBox 409"/>
            <p:cNvSpPr txBox="1"/>
            <p:nvPr/>
          </p:nvSpPr>
          <p:spPr>
            <a:xfrm>
              <a:off x="852249" y="4444746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411" name="TextBox 410"/>
            <p:cNvSpPr txBox="1"/>
            <p:nvPr/>
          </p:nvSpPr>
          <p:spPr>
            <a:xfrm>
              <a:off x="611081" y="4673316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412" name="TextBox 411"/>
            <p:cNvSpPr txBox="1"/>
            <p:nvPr/>
          </p:nvSpPr>
          <p:spPr>
            <a:xfrm>
              <a:off x="742242" y="500633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413" name="TextBox 412"/>
            <p:cNvSpPr txBox="1"/>
            <p:nvPr/>
          </p:nvSpPr>
          <p:spPr>
            <a:xfrm>
              <a:off x="1208129" y="500633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1674015" y="500633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415" name="TextBox 414"/>
            <p:cNvSpPr txBox="1"/>
            <p:nvPr/>
          </p:nvSpPr>
          <p:spPr>
            <a:xfrm>
              <a:off x="2139903" y="500633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cxnSp>
        <p:nvCxnSpPr>
          <p:cNvPr id="418" name="직선 연결선 417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99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136"/>
          <p:cNvSpPr txBox="1"/>
          <p:nvPr/>
        </p:nvSpPr>
        <p:spPr>
          <a:xfrm>
            <a:off x="3950394" y="3539249"/>
            <a:ext cx="460895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가지 변수에 값을 지정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픽셀 값   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 → 1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방문 기록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False →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True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이전 픽셀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(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1,1)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현재 위치가 시작 위치보다 작거나 끝 위치보다 크면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아래와 같이 영역 시작 및 끝 위치를 갱신</a:t>
            </a:r>
            <a:endParaRPr lang="en-US" altLang="ko-KR" sz="14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	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</a:p>
          <a:p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0394" y="1471626"/>
            <a:ext cx="3749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주변 픽셀을 검색하여 </a:t>
            </a:r>
            <a:r>
              <a:rPr lang="en-US" altLang="ko-KR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255</a:t>
            </a:r>
            <a:r>
              <a:rPr lang="ko-KR" altLang="en-US" sz="1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가 되는 픽셀 검색</a:t>
            </a:r>
            <a:endParaRPr lang="ko-KR" altLang="en-US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6514" y="24361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영상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endParaRPr lang="ko-KR" altLang="en-US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21" name="줄무늬가 있는 오른쪽 화살표 220"/>
          <p:cNvSpPr/>
          <p:nvPr/>
        </p:nvSpPr>
        <p:spPr>
          <a:xfrm rot="5400000">
            <a:off x="1625805" y="2909846"/>
            <a:ext cx="663568" cy="470284"/>
          </a:xfrm>
          <a:prstGeom prst="strip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TextBox 223"/>
          <p:cNvSpPr txBox="1"/>
          <p:nvPr/>
        </p:nvSpPr>
        <p:spPr>
          <a:xfrm>
            <a:off x="369014" y="5861123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픽셀 검색 순서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+x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→ -x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+y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 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→ -y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방향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※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Start_y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End_x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End_y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 시작 위치 좌표</a:t>
            </a:r>
            <a:endParaRPr lang="en-US" altLang="ko-KR" sz="12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</a:t>
            </a:r>
            <a:r>
              <a:rPr lang="en-US" altLang="ko-KR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nNumber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         :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영역의</a:t>
            </a:r>
            <a:r>
              <a:rPr lang="en-US" altLang="ko-KR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크기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469668" y="871264"/>
            <a:ext cx="2526410" cy="2117057"/>
            <a:chOff x="469668" y="871264"/>
            <a:chExt cx="2526410" cy="2117057"/>
          </a:xfrm>
        </p:grpSpPr>
        <p:grpSp>
          <p:nvGrpSpPr>
            <p:cNvPr id="64" name="그룹 63"/>
            <p:cNvGrpSpPr/>
            <p:nvPr/>
          </p:nvGrpSpPr>
          <p:grpSpPr>
            <a:xfrm>
              <a:off x="879021" y="871264"/>
              <a:ext cx="2117057" cy="2117057"/>
              <a:chOff x="1162440" y="2824649"/>
              <a:chExt cx="1564508" cy="1564508"/>
            </a:xfrm>
          </p:grpSpPr>
          <p:grpSp>
            <p:nvGrpSpPr>
              <p:cNvPr id="73" name="그룹 72"/>
              <p:cNvGrpSpPr/>
              <p:nvPr/>
            </p:nvGrpSpPr>
            <p:grpSpPr>
              <a:xfrm>
                <a:off x="1162440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75" name="직사각형 74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직사각형 75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직사각형 76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8" name="직사각형 77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직사각형 78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직사각형 79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직사각형 80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직사각형 81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직사각형 82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직사각형 83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직사각형 84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직사각형 85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직사각형 86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직사각형 87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직사각형 88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직사각형 89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아래쪽 화살표 73"/>
              <p:cNvSpPr/>
              <p:nvPr/>
            </p:nvSpPr>
            <p:spPr>
              <a:xfrm>
                <a:off x="1595645" y="3239577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8" name="TextBox 137"/>
            <p:cNvSpPr txBox="1"/>
            <p:nvPr/>
          </p:nvSpPr>
          <p:spPr>
            <a:xfrm>
              <a:off x="1183385" y="1385369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947616" y="1583211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710836" y="182862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69668" y="205719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600829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1066716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1532602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1998490" y="239021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684611" y="3493806"/>
            <a:ext cx="2503128" cy="2117057"/>
            <a:chOff x="684611" y="3493806"/>
            <a:chExt cx="2503128" cy="2117057"/>
          </a:xfrm>
        </p:grpSpPr>
        <p:grpSp>
          <p:nvGrpSpPr>
            <p:cNvPr id="92" name="그룹 91"/>
            <p:cNvGrpSpPr/>
            <p:nvPr/>
          </p:nvGrpSpPr>
          <p:grpSpPr>
            <a:xfrm>
              <a:off x="1070682" y="3493806"/>
              <a:ext cx="2117057" cy="2117057"/>
              <a:chOff x="5191515" y="2824649"/>
              <a:chExt cx="1564508" cy="1564508"/>
            </a:xfrm>
          </p:grpSpPr>
          <p:grpSp>
            <p:nvGrpSpPr>
              <p:cNvPr id="101" name="그룹 100"/>
              <p:cNvGrpSpPr/>
              <p:nvPr/>
            </p:nvGrpSpPr>
            <p:grpSpPr>
              <a:xfrm>
                <a:off x="5191515" y="2824649"/>
                <a:ext cx="1564508" cy="1564508"/>
                <a:chOff x="3210791" y="2140527"/>
                <a:chExt cx="1537856" cy="1537856"/>
              </a:xfrm>
              <a:scene3d>
                <a:camera prst="orthographicFront">
                  <a:rot lat="18497381" lon="3227776" rev="18780159"/>
                </a:camera>
                <a:lightRig rig="threePt" dir="t"/>
              </a:scene3d>
            </p:grpSpPr>
            <p:sp>
              <p:nvSpPr>
                <p:cNvPr id="103" name="직사각형 102"/>
                <p:cNvSpPr/>
                <p:nvPr/>
              </p:nvSpPr>
              <p:spPr>
                <a:xfrm>
                  <a:off x="3210791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직사각형 103"/>
                <p:cNvSpPr/>
                <p:nvPr/>
              </p:nvSpPr>
              <p:spPr>
                <a:xfrm>
                  <a:off x="3595255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직사각형 104"/>
                <p:cNvSpPr/>
                <p:nvPr/>
              </p:nvSpPr>
              <p:spPr>
                <a:xfrm>
                  <a:off x="3979719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직사각형 105"/>
                <p:cNvSpPr/>
                <p:nvPr/>
              </p:nvSpPr>
              <p:spPr>
                <a:xfrm>
                  <a:off x="4364183" y="2140527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직사각형 106"/>
                <p:cNvSpPr/>
                <p:nvPr/>
              </p:nvSpPr>
              <p:spPr>
                <a:xfrm>
                  <a:off x="3210791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직사각형 107"/>
                <p:cNvSpPr/>
                <p:nvPr/>
              </p:nvSpPr>
              <p:spPr>
                <a:xfrm>
                  <a:off x="3595255" y="2524991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직사각형 108"/>
                <p:cNvSpPr/>
                <p:nvPr/>
              </p:nvSpPr>
              <p:spPr>
                <a:xfrm>
                  <a:off x="3979719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직사각형 109"/>
                <p:cNvSpPr/>
                <p:nvPr/>
              </p:nvSpPr>
              <p:spPr>
                <a:xfrm>
                  <a:off x="4364183" y="2524991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직사각형 110"/>
                <p:cNvSpPr/>
                <p:nvPr/>
              </p:nvSpPr>
              <p:spPr>
                <a:xfrm>
                  <a:off x="3210791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직사각형 111"/>
                <p:cNvSpPr/>
                <p:nvPr/>
              </p:nvSpPr>
              <p:spPr>
                <a:xfrm>
                  <a:off x="3595255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2800" dirty="0" smtClean="0">
                      <a:solidFill>
                        <a:schemeClr val="tx1"/>
                      </a:solidFill>
                    </a:rPr>
                    <a:t>1</a:t>
                  </a:r>
                  <a:endParaRPr lang="ko-KR" altLang="en-US" sz="28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직사각형 112"/>
                <p:cNvSpPr/>
                <p:nvPr/>
              </p:nvSpPr>
              <p:spPr>
                <a:xfrm>
                  <a:off x="3979719" y="2909455"/>
                  <a:ext cx="384464" cy="3844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직사각형 113"/>
                <p:cNvSpPr/>
                <p:nvPr/>
              </p:nvSpPr>
              <p:spPr>
                <a:xfrm>
                  <a:off x="4364183" y="2909455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직사각형 114"/>
                <p:cNvSpPr/>
                <p:nvPr/>
              </p:nvSpPr>
              <p:spPr>
                <a:xfrm>
                  <a:off x="3210791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직사각형 117"/>
                <p:cNvSpPr/>
                <p:nvPr/>
              </p:nvSpPr>
              <p:spPr>
                <a:xfrm>
                  <a:off x="3595255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직사각형 118"/>
                <p:cNvSpPr/>
                <p:nvPr/>
              </p:nvSpPr>
              <p:spPr>
                <a:xfrm>
                  <a:off x="3979719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직사각형 135"/>
                <p:cNvSpPr/>
                <p:nvPr/>
              </p:nvSpPr>
              <p:spPr>
                <a:xfrm>
                  <a:off x="4364183" y="3293919"/>
                  <a:ext cx="384464" cy="38446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2" name="아래쪽 화살표 101"/>
              <p:cNvSpPr/>
              <p:nvPr/>
            </p:nvSpPr>
            <p:spPr>
              <a:xfrm>
                <a:off x="5624720" y="3238903"/>
                <a:ext cx="182112" cy="376985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  <a:scene3d>
                <a:camera prst="orthographicFront">
                  <a:rot lat="0" lon="600000" rev="0"/>
                </a:camera>
                <a:lightRig rig="threePt" dir="t"/>
              </a:scene3d>
              <a:sp3d extrusionH="2540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6" name="TextBox 155"/>
            <p:cNvSpPr txBox="1"/>
            <p:nvPr/>
          </p:nvSpPr>
          <p:spPr>
            <a:xfrm>
              <a:off x="1398328" y="3990142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162559" y="4187984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925779" y="4433396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684611" y="4661966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15772" y="499498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0</a:t>
              </a:r>
              <a:endParaRPr lang="ko-KR" altLang="en-US" sz="1200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1281659" y="499498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1</a:t>
              </a:r>
              <a:endParaRPr lang="ko-KR" altLang="en-US" sz="1200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747545" y="499498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2</a:t>
              </a:r>
              <a:endParaRPr lang="ko-KR" altLang="en-US" sz="1200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2213433" y="4994983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/>
                <a:t>3</a:t>
              </a:r>
              <a:endParaRPr lang="ko-KR" altLang="en-US" sz="1200" dirty="0"/>
            </a:p>
          </p:txBody>
        </p:sp>
      </p:grpSp>
      <p:cxnSp>
        <p:nvCxnSpPr>
          <p:cNvPr id="164" name="직선 연결선 163"/>
          <p:cNvCxnSpPr/>
          <p:nvPr/>
        </p:nvCxnSpPr>
        <p:spPr>
          <a:xfrm>
            <a:off x="316514" y="706582"/>
            <a:ext cx="83287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8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397</TotalTime>
  <Words>1223</Words>
  <Application>Microsoft Office PowerPoint</Application>
  <PresentationFormat>화면 슬라이드 쇼(4:3)</PresentationFormat>
  <Paragraphs>432</Paragraphs>
  <Slides>22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HY견고딕</vt:lpstr>
      <vt:lpstr>굴림</vt:lpstr>
      <vt:lpstr>돋움</vt:lpstr>
      <vt:lpstr>맑은 고딕</vt:lpstr>
      <vt:lpstr>생각대로 Bold</vt:lpstr>
      <vt:lpstr>-윤고딕340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tskim-pc</dc:creator>
  <cp:lastModifiedBy>taeseongkim</cp:lastModifiedBy>
  <cp:revision>33</cp:revision>
  <dcterms:created xsi:type="dcterms:W3CDTF">2015-10-02T00:08:37Z</dcterms:created>
  <dcterms:modified xsi:type="dcterms:W3CDTF">2015-10-12T06:01:04Z</dcterms:modified>
</cp:coreProperties>
</file>

<file path=docProps/thumbnail.jpeg>
</file>